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2" r:id="rId1"/>
    <p:sldMasterId id="2147483684" r:id="rId2"/>
  </p:sldMasterIdLst>
  <p:notesMasterIdLst>
    <p:notesMasterId r:id="rId25"/>
  </p:notesMasterIdLst>
  <p:sldIdLst>
    <p:sldId id="259" r:id="rId3"/>
    <p:sldId id="260" r:id="rId4"/>
    <p:sldId id="261" r:id="rId5"/>
    <p:sldId id="311" r:id="rId6"/>
    <p:sldId id="266" r:id="rId7"/>
    <p:sldId id="299" r:id="rId8"/>
    <p:sldId id="267" r:id="rId9"/>
    <p:sldId id="282" r:id="rId10"/>
    <p:sldId id="284" r:id="rId11"/>
    <p:sldId id="300" r:id="rId12"/>
    <p:sldId id="271" r:id="rId13"/>
    <p:sldId id="280" r:id="rId14"/>
    <p:sldId id="301" r:id="rId15"/>
    <p:sldId id="312" r:id="rId16"/>
    <p:sldId id="296" r:id="rId17"/>
    <p:sldId id="295" r:id="rId18"/>
    <p:sldId id="298" r:id="rId19"/>
    <p:sldId id="313" r:id="rId20"/>
    <p:sldId id="314" r:id="rId21"/>
    <p:sldId id="315" r:id="rId22"/>
    <p:sldId id="316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C5C5"/>
    <a:srgbClr val="E6E6E6"/>
    <a:srgbClr val="22357B"/>
    <a:srgbClr val="FF7979"/>
    <a:srgbClr val="C00000"/>
    <a:srgbClr val="FBB03A"/>
    <a:srgbClr val="6600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30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PTIPLEX%205250%20AIO\Desktop\Masterlist%202014-2019\MASTERLIST%20PPRN%202.0%202019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Sheet1!$C$21</c:f>
              <c:strCache>
                <c:ptCount val="1"/>
                <c:pt idx="0">
                  <c:v>BILANGAN SYARIKAT</c:v>
                </c:pt>
              </c:strCache>
            </c:strRef>
          </c:tx>
          <c:spPr>
            <a:solidFill>
              <a:srgbClr val="FFC5C5"/>
            </a:solidFill>
            <a:ln>
              <a:noFill/>
            </a:ln>
          </c:spPr>
          <c:dPt>
            <c:idx val="0"/>
            <c:bubble3D val="0"/>
            <c:spPr>
              <a:solidFill>
                <a:srgbClr val="C00000">
                  <a:alpha val="8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192-4F3C-B2F7-074AD59C4AE3}"/>
              </c:ext>
            </c:extLst>
          </c:dPt>
          <c:dPt>
            <c:idx val="1"/>
            <c:bubble3D val="0"/>
            <c:spPr>
              <a:solidFill>
                <a:srgbClr val="C00000">
                  <a:alpha val="16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192-4F3C-B2F7-074AD59C4AE3}"/>
              </c:ext>
            </c:extLst>
          </c:dPt>
          <c:dPt>
            <c:idx val="2"/>
            <c:bubble3D val="0"/>
            <c:spPr>
              <a:solidFill>
                <a:srgbClr val="C00000">
                  <a:alpha val="43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192-4F3C-B2F7-074AD59C4AE3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192-4F3C-B2F7-074AD59C4AE3}"/>
              </c:ext>
            </c:extLst>
          </c:dPt>
          <c:cat>
            <c:strRef>
              <c:f>Sheet1!$B$22:$B$25</c:f>
              <c:strCache>
                <c:ptCount val="4"/>
                <c:pt idx="0">
                  <c:v>Mikro</c:v>
                </c:pt>
                <c:pt idx="1">
                  <c:v>Kecil</c:v>
                </c:pt>
                <c:pt idx="2">
                  <c:v>Sederhana</c:v>
                </c:pt>
                <c:pt idx="3">
                  <c:v>Besar</c:v>
                </c:pt>
              </c:strCache>
            </c:strRef>
          </c:cat>
          <c:val>
            <c:numRef>
              <c:f>Sheet1!$C$22:$C$25</c:f>
              <c:numCache>
                <c:formatCode>General</c:formatCode>
                <c:ptCount val="4"/>
                <c:pt idx="0">
                  <c:v>356</c:v>
                </c:pt>
                <c:pt idx="1">
                  <c:v>191</c:v>
                </c:pt>
                <c:pt idx="2">
                  <c:v>7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192-4F3C-B2F7-074AD59C4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0"/>
        <c:holeSize val="52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8438469031577251"/>
          <c:y val="0.10287187984014766"/>
          <c:w val="0.42263968936872581"/>
          <c:h val="0.78853363340986693"/>
        </c:manualLayout>
      </c:layout>
      <c:doughnutChart>
        <c:varyColors val="1"/>
        <c:ser>
          <c:idx val="0"/>
          <c:order val="0"/>
          <c:tx>
            <c:strRef>
              <c:f>Sheet1!$C$2</c:f>
              <c:strCache>
                <c:ptCount val="1"/>
                <c:pt idx="0">
                  <c:v>BILANGAN SYARIKAT</c:v>
                </c:pt>
              </c:strCache>
            </c:strRef>
          </c:tx>
          <c:spPr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22357B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3AC-40CC-890A-541997E42B9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3AC-40CC-890A-541997E42B91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3AC-40CC-890A-541997E42B91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3AC-40CC-890A-541997E42B91}"/>
              </c:ext>
            </c:extLst>
          </c:dPt>
          <c:dPt>
            <c:idx val="4"/>
            <c:bubble3D val="0"/>
            <c:spPr>
              <a:solidFill>
                <a:srgbClr val="FFC000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83AC-40CC-890A-541997E42B91}"/>
              </c:ext>
            </c:extLst>
          </c:dPt>
          <c:cat>
            <c:strRef>
              <c:f>Sheet1!$B$3:$B$7</c:f>
              <c:strCache>
                <c:ptCount val="5"/>
                <c:pt idx="0">
                  <c:v>Pembuatan</c:v>
                </c:pt>
                <c:pt idx="1">
                  <c:v>Pertanian </c:v>
                </c:pt>
                <c:pt idx="2">
                  <c:v>Perkhidmatan</c:v>
                </c:pt>
                <c:pt idx="3">
                  <c:v>Pembinaan</c:v>
                </c:pt>
                <c:pt idx="4">
                  <c:v>Perlombongan</c:v>
                </c:pt>
              </c:strCache>
            </c:strRef>
          </c:cat>
          <c:val>
            <c:numRef>
              <c:f>Sheet1!$C$3:$C$7</c:f>
              <c:numCache>
                <c:formatCode>0</c:formatCode>
                <c:ptCount val="5"/>
                <c:pt idx="0">
                  <c:v>444</c:v>
                </c:pt>
                <c:pt idx="1">
                  <c:v>63</c:v>
                </c:pt>
                <c:pt idx="2">
                  <c:v>42</c:v>
                </c:pt>
                <c:pt idx="3">
                  <c:v>4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3AC-40CC-890A-541997E42B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0"/>
        <c:holeSize val="38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593F4-6A73-4923-8242-021CA85DBFF3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AF722-B34D-4B77-964C-315725159E7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37277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© Copyright </a:t>
            </a:r>
            <a:r>
              <a:rPr lang="en-US" altLang="en-US" b="1"/>
              <a:t>PresentationGO.com</a:t>
            </a:r>
            <a:r>
              <a:rPr lang="en-US" altLang="en-US"/>
              <a:t> – The free PowerPoint and Google Slides template library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44071AB0-E180-4C26-80A0-E24254B811AE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7500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0981" y="4474634"/>
            <a:ext cx="5591770" cy="3659717"/>
          </a:xfrm>
        </p:spPr>
        <p:txBody>
          <a:bodyPr/>
          <a:lstStyle/>
          <a:p>
            <a:pPr marL="171450" indent="-171450" algn="just">
              <a:defRPr/>
            </a:pPr>
            <a:r>
              <a:rPr lang="en-US" dirty="0"/>
              <a:t>1. For PPRN 1.0 projects, a total of </a:t>
            </a:r>
            <a:r>
              <a:rPr lang="en-US" b="1" dirty="0"/>
              <a:t>610 projects involving 564 companies </a:t>
            </a:r>
            <a:r>
              <a:rPr lang="en-US" dirty="0"/>
              <a:t>had been approved from 2014 – September 2019 with the </a:t>
            </a:r>
            <a:r>
              <a:rPr lang="en-US" b="1" dirty="0"/>
              <a:t>total cost of RM22,618,845</a:t>
            </a:r>
            <a:r>
              <a:rPr lang="en-US" dirty="0"/>
              <a:t>. Out of RM22,618,845, </a:t>
            </a:r>
            <a:r>
              <a:rPr lang="en-US" b="1" dirty="0"/>
              <a:t>RM18,862,712.40 (83%) is funded by PPRN </a:t>
            </a:r>
            <a:r>
              <a:rPr lang="en-US" dirty="0"/>
              <a:t>and </a:t>
            </a:r>
            <a:r>
              <a:rPr lang="en-US" b="1" dirty="0"/>
              <a:t>RM3,723,182.60 (17%) is funded by companies</a:t>
            </a:r>
            <a:r>
              <a:rPr lang="en-US" dirty="0"/>
              <a:t>.</a:t>
            </a:r>
          </a:p>
          <a:p>
            <a:pPr algn="just">
              <a:defRPr/>
            </a:pPr>
            <a:endParaRPr lang="en-US" dirty="0"/>
          </a:p>
          <a:p>
            <a:pPr algn="just">
              <a:defRPr/>
            </a:pPr>
            <a:r>
              <a:rPr lang="en-US" dirty="0"/>
              <a:t>2. Majority of the companies involves in PPRN project are from manufacturing sectors    </a:t>
            </a:r>
          </a:p>
          <a:p>
            <a:pPr marL="171450" indent="-171450" algn="just">
              <a:defRPr/>
            </a:pPr>
            <a:r>
              <a:rPr lang="en-US" dirty="0"/>
              <a:t>     which is 79% (449 companies), followed by Agriculture sectors,  11 % (64 companies), Services sector, 7 % (40 companies), Construction sector, 1 % (7 companies) and Mining sector, 1% (4 companies).</a:t>
            </a:r>
          </a:p>
          <a:p>
            <a:pPr marL="171450" indent="-171450" algn="just">
              <a:defRPr/>
            </a:pPr>
            <a:endParaRPr lang="en-US" dirty="0"/>
          </a:p>
          <a:p>
            <a:pPr marL="171450" indent="-171450" algn="just">
              <a:defRPr/>
            </a:pPr>
            <a:r>
              <a:rPr lang="en-US" dirty="0"/>
              <a:t>3.	The companies sizes were mostly consist of micro companies which is 64% (361 companies), followed by small companies, 34% (190 companies), Medium companies, 1% (7 companies) and Big companies (6 companies).</a:t>
            </a:r>
          </a:p>
          <a:p>
            <a:pPr marL="228600">
              <a:defRPr/>
            </a:pPr>
            <a:endParaRPr lang="en-US" dirty="0"/>
          </a:p>
          <a:p>
            <a:pPr marL="228600">
              <a:buFont typeface="+mj-lt"/>
              <a:buAutoNum type="alphaLcParenR"/>
              <a:defRPr/>
            </a:pPr>
            <a:endParaRPr lang="en-US" dirty="0"/>
          </a:p>
          <a:p>
            <a:pPr marL="228600">
              <a:buFont typeface="+mj-lt"/>
              <a:buAutoNum type="alphaLcParenR"/>
              <a:defRPr/>
            </a:pPr>
            <a:endParaRPr lang="en-US" dirty="0"/>
          </a:p>
          <a:p>
            <a:pPr>
              <a:defRPr/>
            </a:pPr>
            <a:endParaRPr lang="en-MY" dirty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DF4D989-BB69-4B73-9A9B-9ADDAA80A736}" type="slidenum">
              <a:rPr lang="en-MY" altLang="en-US">
                <a:solidFill>
                  <a:srgbClr val="000000"/>
                </a:solidFill>
              </a:rPr>
              <a:pPr/>
              <a:t>17</a:t>
            </a:fld>
            <a:endParaRPr lang="en-MY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8258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294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06266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3E432B7-7881-4044-91BD-08B8DFBE8CD1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42A31EB-8E50-4A98-B048-87F9007714D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76676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4AC700D-A548-449F-9809-DCEB968BF0D0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89D39AE-1BBD-4FAE-9DAA-2D6D0168640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45056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1B09316-B8D6-402A-AA98-463AD0E8AD1B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2FF1587-2E68-4C01-9F52-3FCFCC0CF36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59434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D315700-7D8E-4626-9335-EBAB85CB83B2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DF6943A-0681-4A7E-AC47-745E16883E3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14292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9A93D60-4F62-4B5A-A587-7586DF120995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E120C9D-0DAB-4D6E-9090-86B6D7D043C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00426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C2D55-1425-430E-8C8E-267877C1E635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269C32D-66AA-4644-BCDE-8E95B31AA23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13856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A1040EC-686B-46B2-B875-04884762369A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EDB49A7-7745-4076-8D39-0422BEEBA4E8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51854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BC0D072-D387-4F8A-82B7-371093386C6A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4DE5E96-677E-430C-A86E-1CF53D6FD69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6071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47859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B0C9776-0580-4994-BF9F-0A91B714CD2A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FD53B04-EB0B-4AB6-BB98-535C557E113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04321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858C4F6-E4B8-4509-B510-2FA2EA470732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0145D8A-A2B7-4637-924E-7F3807AE851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111407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017BA59-7405-477B-A903-8934D3D27F2A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31698EB-1BC6-4E4D-834F-BDB680D2870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24168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67342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837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49117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2186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2004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8687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0771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FDEC3-D958-4564-BB1E-1F54506868A1}" type="datetimeFigureOut">
              <a:rPr lang="en-MY" smtClean="0"/>
              <a:pPr/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4D5DE-79EF-481A-A6EB-944479CA3D84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557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MY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MY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8386EBC5-4573-4E06-96A0-24BB3718DF91}" type="datetimeFigureOut">
              <a:rPr lang="en-MY"/>
              <a:pPr>
                <a:defRPr/>
              </a:pPr>
              <a:t>17/1/2022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FA3E2D4-66E7-4188-991D-97C8EE71113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62995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chart" Target="../charts/char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7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pprn.kpt@moe.gov.my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ctrTitle"/>
          </p:nvPr>
        </p:nvSpPr>
        <p:spPr>
          <a:xfrm>
            <a:off x="-99605" y="1536136"/>
            <a:ext cx="12505509" cy="1651907"/>
          </a:xfrm>
        </p:spPr>
        <p:txBody>
          <a:bodyPr>
            <a:normAutofit/>
          </a:bodyPr>
          <a:lstStyle/>
          <a:p>
            <a:r>
              <a:rPr lang="en-US" altLang="en-US" sz="4000" b="1" dirty="0">
                <a:latin typeface="Tw Cen MT" panose="020B0602020104020603" pitchFamily="34" charset="0"/>
                <a:cs typeface="Segoe UI" panose="020B0502040204020203" pitchFamily="34" charset="0"/>
              </a:rPr>
              <a:t>TAKLIMAT PUBLIC-PRIVATE </a:t>
            </a:r>
            <a:br>
              <a:rPr lang="en-US" altLang="en-US" sz="4000" b="1" dirty="0">
                <a:latin typeface="Tw Cen MT" panose="020B0602020104020603" pitchFamily="34" charset="0"/>
                <a:cs typeface="Segoe UI" panose="020B0502040204020203" pitchFamily="34" charset="0"/>
              </a:rPr>
            </a:br>
            <a:r>
              <a:rPr lang="en-US" altLang="en-US" sz="4000" b="1" dirty="0">
                <a:latin typeface="Tw Cen MT" panose="020B0602020104020603" pitchFamily="34" charset="0"/>
                <a:cs typeface="Segoe UI" panose="020B0502040204020203" pitchFamily="34" charset="0"/>
              </a:rPr>
              <a:t>RESEARCH NETWORK 2.0 (PPRN 2.0) </a:t>
            </a:r>
            <a:endParaRPr lang="en-MY" sz="4000" dirty="0">
              <a:latin typeface="Tw Cen MT" panose="020B0602020104020603" pitchFamily="34" charset="0"/>
            </a:endParaRP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714500" y="3410338"/>
            <a:ext cx="9144000" cy="1655762"/>
          </a:xfrm>
        </p:spPr>
        <p:txBody>
          <a:bodyPr>
            <a:normAutofit/>
          </a:bodyPr>
          <a:lstStyle/>
          <a:p>
            <a:pPr algn="r">
              <a:spcBef>
                <a:spcPct val="0"/>
              </a:spcBef>
            </a:pPr>
            <a:r>
              <a:rPr lang="en-US" altLang="en-US" sz="2000" b="1" dirty="0">
                <a:solidFill>
                  <a:srgbClr val="002060"/>
                </a:solidFill>
                <a:latin typeface="Tw Cen MT Condensed" panose="020B0606020104020203" pitchFamily="34" charset="0"/>
              </a:rPr>
              <a:t>“Sharing Knowledge, Innovative Solutions”</a:t>
            </a:r>
          </a:p>
          <a:p>
            <a:pPr algn="r">
              <a:spcBef>
                <a:spcPct val="0"/>
              </a:spcBef>
            </a:pPr>
            <a:r>
              <a:rPr lang="en-US" altLang="en-US" sz="2000" i="1" dirty="0">
                <a:solidFill>
                  <a:srgbClr val="002060"/>
                </a:solidFill>
                <a:latin typeface="Tw Cen MT Condensed" panose="020B0606020104020203" pitchFamily="34" charset="0"/>
              </a:rPr>
              <a:t> For Malaysia, By Malaysian, In Malaysia</a:t>
            </a:r>
          </a:p>
          <a:p>
            <a:pPr algn="r"/>
            <a:endParaRPr lang="en-MY" sz="2000" dirty="0">
              <a:solidFill>
                <a:srgbClr val="002060"/>
              </a:solidFill>
              <a:latin typeface="Tw Cen MT Condensed" panose="020B0606020104020203" pitchFamily="34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524000" y="2114782"/>
            <a:ext cx="9144000" cy="236333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MY" dirty="0">
              <a:latin typeface="Tw Cen MT" panose="020B0602020104020603" pitchFamily="34" charset="0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1524000" y="464026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MY" dirty="0">
              <a:solidFill>
                <a:srgbClr val="002060"/>
              </a:solidFill>
              <a:latin typeface="Tw Cen MT Condensed" panose="020B0606020104020203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0" y="113437"/>
            <a:ext cx="3048000" cy="692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cxnSp>
        <p:nvCxnSpPr>
          <p:cNvPr id="30" name="Straight Connector 29"/>
          <p:cNvCxnSpPr/>
          <p:nvPr/>
        </p:nvCxnSpPr>
        <p:spPr>
          <a:xfrm>
            <a:off x="1447800" y="3296448"/>
            <a:ext cx="9410700" cy="0"/>
          </a:xfrm>
          <a:prstGeom prst="line">
            <a:avLst/>
          </a:prstGeom>
          <a:ln w="28575">
            <a:solidFill>
              <a:srgbClr val="FBB0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031" y="113437"/>
            <a:ext cx="1214437" cy="692209"/>
          </a:xfrm>
          <a:prstGeom prst="rect">
            <a:avLst/>
          </a:prstGeom>
        </p:spPr>
      </p:pic>
      <p:pic>
        <p:nvPicPr>
          <p:cNvPr id="10" name="Picture 2" descr="Tarikh tutup permohonan UPUOnline 17 April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24" b="23396"/>
          <a:stretch/>
        </p:blipFill>
        <p:spPr bwMode="auto">
          <a:xfrm>
            <a:off x="9155018" y="113438"/>
            <a:ext cx="1703482" cy="69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280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25289" y="133350"/>
            <a:ext cx="5729412" cy="419100"/>
            <a:chOff x="473042" y="209826"/>
            <a:chExt cx="9831418" cy="419100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KRITERIA PERTIMBANGAN PROJEK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9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319474" y="729368"/>
            <a:ext cx="3298921" cy="1150104"/>
            <a:chOff x="2873829" y="951082"/>
            <a:chExt cx="3298921" cy="1150104"/>
          </a:xfrm>
        </p:grpSpPr>
        <p:sp>
          <p:nvSpPr>
            <p:cNvPr id="7" name="Hexagon 6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2235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600"/>
            </a:p>
          </p:txBody>
        </p:sp>
        <p:sp>
          <p:nvSpPr>
            <p:cNvPr id="8" name="Hexagon 7"/>
            <p:cNvSpPr/>
            <p:nvPr/>
          </p:nvSpPr>
          <p:spPr>
            <a:xfrm>
              <a:off x="2873829" y="1074703"/>
              <a:ext cx="3162762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6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143961" y="1264524"/>
              <a:ext cx="260387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nn-NO" sz="1600" dirty="0">
                  <a:latin typeface="Tw Cen MT" panose="020B0602020104020603" pitchFamily="34" charset="0"/>
                </a:rPr>
                <a:t>Borang permohonan projek hendaklah </a:t>
              </a:r>
              <a:r>
                <a:rPr lang="nn-NO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lengkap</a:t>
              </a:r>
              <a:endParaRPr lang="en-MY" sz="1600" b="1" dirty="0">
                <a:solidFill>
                  <a:srgbClr val="C00000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265908" y="2067919"/>
            <a:ext cx="3298921" cy="1150104"/>
            <a:chOff x="2873829" y="951082"/>
            <a:chExt cx="3298921" cy="1150104"/>
          </a:xfrm>
        </p:grpSpPr>
        <p:sp>
          <p:nvSpPr>
            <p:cNvPr id="11" name="Hexagon 10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2" name="Hexagon 11"/>
            <p:cNvSpPr/>
            <p:nvPr/>
          </p:nvSpPr>
          <p:spPr>
            <a:xfrm>
              <a:off x="2873829" y="1074703"/>
              <a:ext cx="3162762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92359" y="1280361"/>
              <a:ext cx="295203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>
                  <a:latin typeface="Tw Cen MT" panose="020B0602020104020603" pitchFamily="34" charset="0"/>
                </a:rPr>
                <a:t>Jangka</a:t>
              </a:r>
              <a:r>
                <a:rPr lang="en-US" sz="1600" dirty="0">
                  <a:latin typeface="Tw Cen MT" panose="020B0602020104020603" pitchFamily="34" charset="0"/>
                </a:rPr>
                <a:t> masa </a:t>
              </a:r>
              <a:r>
                <a:rPr lang="en-US" sz="1600" dirty="0" err="1">
                  <a:latin typeface="Tw Cen MT" panose="020B0602020104020603" pitchFamily="34" charset="0"/>
                </a:rPr>
                <a:t>projek</a:t>
              </a:r>
              <a:r>
                <a:rPr lang="en-US" sz="1600" dirty="0">
                  <a:latin typeface="Tw Cen MT" panose="020B0602020104020603" pitchFamily="34" charset="0"/>
                </a:rPr>
                <a:t> </a:t>
              </a:r>
              <a:r>
                <a:rPr lang="en-US" sz="1600" dirty="0" err="1">
                  <a:latin typeface="Tw Cen MT" panose="020B0602020104020603" pitchFamily="34" charset="0"/>
                </a:rPr>
                <a:t>tidak</a:t>
              </a:r>
              <a:r>
                <a:rPr lang="en-US" sz="1600" dirty="0">
                  <a:latin typeface="Tw Cen MT" panose="020B0602020104020603" pitchFamily="34" charset="0"/>
                </a:rPr>
                <a:t> </a:t>
              </a:r>
              <a:r>
                <a:rPr lang="en-US" sz="1600" dirty="0" err="1">
                  <a:latin typeface="Tw Cen MT" panose="020B0602020104020603" pitchFamily="34" charset="0"/>
                </a:rPr>
                <a:t>melebihi</a:t>
              </a:r>
              <a:r>
                <a:rPr lang="en-US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12 </a:t>
              </a:r>
              <a:r>
                <a:rPr lang="en-US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bulan</a:t>
              </a:r>
              <a:endParaRPr lang="en-US" sz="1600" b="1" i="1" dirty="0">
                <a:solidFill>
                  <a:srgbClr val="C00000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99108" y="1441735"/>
            <a:ext cx="4078670" cy="1150104"/>
            <a:chOff x="4838629" y="951082"/>
            <a:chExt cx="4078670" cy="1150104"/>
          </a:xfrm>
        </p:grpSpPr>
        <p:sp>
          <p:nvSpPr>
            <p:cNvPr id="15" name="Hexagon 14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FBB0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6" name="Hexagon 15"/>
            <p:cNvSpPr/>
            <p:nvPr/>
          </p:nvSpPr>
          <p:spPr>
            <a:xfrm>
              <a:off x="4981166" y="1012892"/>
              <a:ext cx="3936133" cy="1026483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000988" y="999230"/>
              <a:ext cx="373934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 err="1">
                  <a:latin typeface="Tw Cen MT" panose="020B0602020104020603" pitchFamily="34" charset="0"/>
                </a:rPr>
                <a:t>Keperluan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syarikat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mestilah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jelas</a:t>
              </a:r>
              <a:r>
                <a:rPr lang="en-MY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dan</a:t>
              </a:r>
              <a:r>
                <a:rPr lang="en-MY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berasaskan</a:t>
              </a:r>
              <a:r>
                <a:rPr lang="en-MY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sains</a:t>
              </a:r>
              <a:r>
                <a:rPr lang="en-MY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dan</a:t>
              </a:r>
              <a:r>
                <a:rPr lang="en-MY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teknologi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bagi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tujuan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penambahbaikan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penambahan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nilai</a:t>
              </a:r>
              <a:endParaRPr lang="en-MY" sz="16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42724" y="3390903"/>
            <a:ext cx="3298921" cy="1150104"/>
            <a:chOff x="2873829" y="951082"/>
            <a:chExt cx="3298921" cy="1150104"/>
          </a:xfrm>
        </p:grpSpPr>
        <p:sp>
          <p:nvSpPr>
            <p:cNvPr id="23" name="Hexagon 22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FBB0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24" name="Hexagon 23"/>
            <p:cNvSpPr/>
            <p:nvPr/>
          </p:nvSpPr>
          <p:spPr>
            <a:xfrm>
              <a:off x="2873829" y="1074703"/>
              <a:ext cx="3162762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012350" y="1121099"/>
              <a:ext cx="295203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 err="1">
                  <a:latin typeface="Tw Cen MT" panose="020B0602020104020603" pitchFamily="34" charset="0"/>
                </a:rPr>
                <a:t>Permohonan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pembiayaan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tidak</a:t>
              </a:r>
              <a:r>
                <a:rPr lang="en-MY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melebihi</a:t>
              </a:r>
              <a:r>
                <a:rPr lang="en-MY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1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projek</a:t>
              </a:r>
              <a:r>
                <a:rPr lang="en-MY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pada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satu-satu</a:t>
              </a:r>
              <a:r>
                <a:rPr lang="en-MY" sz="1600" dirty="0">
                  <a:latin typeface="Tw Cen MT" panose="020B0602020104020603" pitchFamily="34" charset="0"/>
                </a:rPr>
                <a:t> masa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375924" y="2764719"/>
            <a:ext cx="4084577" cy="1150104"/>
            <a:chOff x="4838629" y="951082"/>
            <a:chExt cx="3288023" cy="1150104"/>
          </a:xfrm>
        </p:grpSpPr>
        <p:sp>
          <p:nvSpPr>
            <p:cNvPr id="27" name="Hexagon 26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2235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28" name="Hexagon 27"/>
            <p:cNvSpPr/>
            <p:nvPr/>
          </p:nvSpPr>
          <p:spPr>
            <a:xfrm>
              <a:off x="4963890" y="1074703"/>
              <a:ext cx="3162762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077647" y="1373321"/>
              <a:ext cx="295203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 err="1">
                  <a:latin typeface="Tw Cen MT" panose="020B0602020104020603" pitchFamily="34" charset="0"/>
                </a:rPr>
                <a:t>Tiada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pembiayaan</a:t>
              </a:r>
              <a:r>
                <a:rPr lang="en-MY" sz="1600" b="1" dirty="0">
                  <a:solidFill>
                    <a:srgbClr val="C00000"/>
                  </a:solidFill>
                  <a:latin typeface="Tw Cen MT" panose="020B0602020104020603" pitchFamily="34" charset="0"/>
                </a:rPr>
                <a:t> lain </a:t>
              </a:r>
              <a:r>
                <a:rPr lang="en-MY" sz="1600" dirty="0" err="1">
                  <a:latin typeface="Tw Cen MT" panose="020B0602020104020603" pitchFamily="34" charset="0"/>
                </a:rPr>
                <a:t>bagi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projek</a:t>
              </a:r>
              <a:r>
                <a:rPr lang="en-MY" sz="1600" dirty="0">
                  <a:latin typeface="Tw Cen MT" panose="020B0602020104020603" pitchFamily="34" charset="0"/>
                </a:rPr>
                <a:t> yang </a:t>
              </a:r>
              <a:r>
                <a:rPr lang="en-MY" sz="1600" dirty="0" err="1">
                  <a:latin typeface="Tw Cen MT" panose="020B0602020104020603" pitchFamily="34" charset="0"/>
                </a:rPr>
                <a:t>sama</a:t>
              </a:r>
              <a:endParaRPr lang="en-MY" sz="16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365505" y="4033598"/>
            <a:ext cx="4094996" cy="1150104"/>
            <a:chOff x="4838629" y="951082"/>
            <a:chExt cx="4094996" cy="1150104"/>
          </a:xfrm>
        </p:grpSpPr>
        <p:sp>
          <p:nvSpPr>
            <p:cNvPr id="31" name="Hexagon 30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32" name="Hexagon 31"/>
            <p:cNvSpPr/>
            <p:nvPr/>
          </p:nvSpPr>
          <p:spPr>
            <a:xfrm>
              <a:off x="4963889" y="1074703"/>
              <a:ext cx="3969736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237710" y="1130925"/>
              <a:ext cx="317212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 err="1">
                  <a:latin typeface="Tw Cen MT" panose="020B0602020104020603" pitchFamily="34" charset="0"/>
                </a:rPr>
                <a:t>Penyelidik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tidak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mempunyai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C00000"/>
                  </a:solidFill>
                  <a:latin typeface="Tw Cen MT" panose="020B0602020104020603" pitchFamily="34" charset="0"/>
                </a:rPr>
                <a:t>kepentingan</a:t>
              </a:r>
              <a:r>
                <a:rPr lang="en-MY" sz="1600" dirty="0">
                  <a:latin typeface="Tw Cen MT" panose="020B0602020104020603" pitchFamily="34" charset="0"/>
                </a:rPr>
                <a:t> (</a:t>
              </a:r>
              <a:r>
                <a:rPr lang="en-MY" sz="1600" i="1" dirty="0">
                  <a:latin typeface="Tw Cen MT" panose="020B0602020104020603" pitchFamily="34" charset="0"/>
                </a:rPr>
                <a:t>conflict of interest</a:t>
              </a:r>
              <a:r>
                <a:rPr lang="en-MY" sz="1600" dirty="0">
                  <a:latin typeface="Tw Cen MT" panose="020B0602020104020603" pitchFamily="34" charset="0"/>
                </a:rPr>
                <a:t>) </a:t>
              </a:r>
              <a:r>
                <a:rPr lang="en-MY" sz="1600" dirty="0" err="1">
                  <a:latin typeface="Tw Cen MT" panose="020B0602020104020603" pitchFamily="34" charset="0"/>
                </a:rPr>
                <a:t>dalam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syarikat</a:t>
              </a:r>
              <a:endParaRPr lang="en-MY" sz="16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216533" y="4667718"/>
            <a:ext cx="3307836" cy="1150104"/>
            <a:chOff x="2864914" y="951082"/>
            <a:chExt cx="3307836" cy="1150104"/>
          </a:xfrm>
        </p:grpSpPr>
        <p:sp>
          <p:nvSpPr>
            <p:cNvPr id="35" name="Hexagon 34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2235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36" name="Hexagon 35"/>
            <p:cNvSpPr/>
            <p:nvPr/>
          </p:nvSpPr>
          <p:spPr>
            <a:xfrm>
              <a:off x="2864914" y="1067994"/>
              <a:ext cx="3162762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971226" y="1265010"/>
              <a:ext cx="295203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 err="1">
                  <a:latin typeface="Tw Cen MT" panose="020B0602020104020603" pitchFamily="34" charset="0"/>
                </a:rPr>
                <a:t>Projek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mesti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dibangunkan</a:t>
              </a:r>
              <a:r>
                <a:rPr lang="en-MY" sz="1600" dirty="0">
                  <a:latin typeface="Tw Cen MT" panose="020B0602020104020603" pitchFamily="34" charset="0"/>
                </a:rPr>
                <a:t> di Malaysia</a:t>
              </a:r>
              <a:endParaRPr lang="en-MY" sz="1600" b="1" dirty="0">
                <a:solidFill>
                  <a:srgbClr val="C00000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453727" y="5341092"/>
            <a:ext cx="4877627" cy="1257578"/>
            <a:chOff x="4838629" y="951082"/>
            <a:chExt cx="3926416" cy="1150104"/>
          </a:xfrm>
        </p:grpSpPr>
        <p:sp>
          <p:nvSpPr>
            <p:cNvPr id="43" name="Hexagon 42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2235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44" name="Hexagon 43"/>
            <p:cNvSpPr/>
            <p:nvPr/>
          </p:nvSpPr>
          <p:spPr>
            <a:xfrm>
              <a:off x="4963889" y="1074703"/>
              <a:ext cx="3801156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971184" y="1168620"/>
              <a:ext cx="3757009" cy="7599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Salinan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surat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kelulusan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agensi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/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jawatankuasa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seperti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Jawatankuasa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Etika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untuk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projek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yang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memerlukan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kelulusan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agesi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/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jawatankuasa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tersebut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       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9566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25289" y="133350"/>
            <a:ext cx="5729412" cy="419100"/>
            <a:chOff x="473042" y="209826"/>
            <a:chExt cx="9831418" cy="419100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MEKANISME PEMBIAYAAN PROJEK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10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87267" y="1006991"/>
            <a:ext cx="3873296" cy="5715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latin typeface="Tw Cen MT" panose="020B0602020104020603" pitchFamily="34" charset="0"/>
              </a:rPr>
              <a:t>GERAN PEMADANAN</a:t>
            </a:r>
          </a:p>
        </p:txBody>
      </p:sp>
      <p:sp>
        <p:nvSpPr>
          <p:cNvPr id="7" name="Rectangle 6"/>
          <p:cNvSpPr/>
          <p:nvPr/>
        </p:nvSpPr>
        <p:spPr>
          <a:xfrm>
            <a:off x="2587268" y="3615551"/>
            <a:ext cx="3873296" cy="6143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Syarikat </a:t>
            </a:r>
            <a:r>
              <a:rPr lang="en-US" sz="1200" b="1" dirty="0" err="1">
                <a:solidFill>
                  <a:schemeClr val="tx1"/>
                </a:solidFill>
                <a:latin typeface="Tw Cen MT" panose="020B0602020104020603" pitchFamily="34" charset="0"/>
              </a:rPr>
              <a:t>Mikro</a:t>
            </a:r>
            <a:endParaRPr lang="en-US" sz="12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RM50K </a:t>
            </a:r>
            <a:r>
              <a:rPr lang="en-US" sz="1200" b="1" dirty="0" err="1">
                <a:solidFill>
                  <a:schemeClr val="tx1"/>
                </a:solidFill>
                <a:latin typeface="Tw Cen MT" panose="020B0602020104020603" pitchFamily="34" charset="0"/>
              </a:rPr>
              <a:t>maksimum</a:t>
            </a:r>
            <a:endParaRPr lang="en-US" sz="12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(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Tempoh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maksimum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 6 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bulan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2587266" y="4301350"/>
            <a:ext cx="3873297" cy="5715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Syarikat Kecil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RM150K </a:t>
            </a:r>
            <a:r>
              <a:rPr lang="en-US" sz="1200" b="1" dirty="0" err="1">
                <a:solidFill>
                  <a:schemeClr val="tx1"/>
                </a:solidFill>
                <a:latin typeface="Tw Cen MT" panose="020B0602020104020603" pitchFamily="34" charset="0"/>
              </a:rPr>
              <a:t>maksimum</a:t>
            </a:r>
            <a:endParaRPr lang="en-US" sz="12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(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Tempoh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maksimum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 12 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bulan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2587266" y="4987151"/>
            <a:ext cx="3873297" cy="571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Syarikat </a:t>
            </a:r>
            <a:r>
              <a:rPr lang="en-US" sz="1200" b="1" dirty="0" err="1">
                <a:solidFill>
                  <a:schemeClr val="tx1"/>
                </a:solidFill>
                <a:latin typeface="Tw Cen MT" panose="020B0602020104020603" pitchFamily="34" charset="0"/>
              </a:rPr>
              <a:t>Sederhana</a:t>
            </a:r>
            <a:endParaRPr lang="en-US" sz="12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RM250K </a:t>
            </a:r>
            <a:r>
              <a:rPr lang="en-US" sz="1200" b="1" dirty="0" err="1">
                <a:solidFill>
                  <a:schemeClr val="tx1"/>
                </a:solidFill>
                <a:latin typeface="Tw Cen MT" panose="020B0602020104020603" pitchFamily="34" charset="0"/>
              </a:rPr>
              <a:t>maksimum</a:t>
            </a:r>
            <a:endParaRPr lang="en-US" sz="12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(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Tempoh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maksimum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 12 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bulan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)</a:t>
            </a:r>
          </a:p>
        </p:txBody>
      </p:sp>
      <p:sp>
        <p:nvSpPr>
          <p:cNvPr id="10" name="Oval 9"/>
          <p:cNvSpPr/>
          <p:nvPr/>
        </p:nvSpPr>
        <p:spPr>
          <a:xfrm>
            <a:off x="1080576" y="2373489"/>
            <a:ext cx="1447800" cy="699051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Tw Cen MT" panose="020B0602020104020603" pitchFamily="34" charset="0"/>
              </a:rPr>
              <a:t>PPRN</a:t>
            </a:r>
          </a:p>
        </p:txBody>
      </p:sp>
      <p:sp>
        <p:nvSpPr>
          <p:cNvPr id="11" name="Oval 10"/>
          <p:cNvSpPr/>
          <p:nvPr/>
        </p:nvSpPr>
        <p:spPr>
          <a:xfrm>
            <a:off x="6586582" y="2398427"/>
            <a:ext cx="1447800" cy="699051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Tw Cen MT" panose="020B0602020104020603" pitchFamily="34" charset="0"/>
              </a:rPr>
              <a:t>SYARIKAT</a:t>
            </a:r>
          </a:p>
        </p:txBody>
      </p:sp>
      <p:sp>
        <p:nvSpPr>
          <p:cNvPr id="12" name="Chevron 11"/>
          <p:cNvSpPr/>
          <p:nvPr/>
        </p:nvSpPr>
        <p:spPr>
          <a:xfrm rot="5400000">
            <a:off x="1692619" y="2996600"/>
            <a:ext cx="245714" cy="635822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000">
              <a:latin typeface="Tw Cen MT" panose="020B0602020104020603" pitchFamily="34" charset="0"/>
            </a:endParaRPr>
          </a:p>
        </p:txBody>
      </p:sp>
      <p:sp>
        <p:nvSpPr>
          <p:cNvPr id="14" name="Octagon 13"/>
          <p:cNvSpPr/>
          <p:nvPr/>
        </p:nvSpPr>
        <p:spPr>
          <a:xfrm>
            <a:off x="1329701" y="3615550"/>
            <a:ext cx="971550" cy="533400"/>
          </a:xfrm>
          <a:prstGeom prst="octagon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90%</a:t>
            </a:r>
          </a:p>
        </p:txBody>
      </p:sp>
      <p:sp>
        <p:nvSpPr>
          <p:cNvPr id="15" name="Octagon 14"/>
          <p:cNvSpPr/>
          <p:nvPr/>
        </p:nvSpPr>
        <p:spPr>
          <a:xfrm>
            <a:off x="1329701" y="4301350"/>
            <a:ext cx="971550" cy="533400"/>
          </a:xfrm>
          <a:prstGeom prst="octagon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70%</a:t>
            </a:r>
          </a:p>
        </p:txBody>
      </p:sp>
      <p:sp>
        <p:nvSpPr>
          <p:cNvPr id="16" name="Octagon 15"/>
          <p:cNvSpPr/>
          <p:nvPr/>
        </p:nvSpPr>
        <p:spPr>
          <a:xfrm>
            <a:off x="1329701" y="4987150"/>
            <a:ext cx="971550" cy="533400"/>
          </a:xfrm>
          <a:prstGeom prst="octagon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50%</a:t>
            </a:r>
          </a:p>
        </p:txBody>
      </p:sp>
      <p:sp>
        <p:nvSpPr>
          <p:cNvPr id="17" name="Octagon 16"/>
          <p:cNvSpPr/>
          <p:nvPr/>
        </p:nvSpPr>
        <p:spPr>
          <a:xfrm>
            <a:off x="6741030" y="4309290"/>
            <a:ext cx="971550" cy="533400"/>
          </a:xfrm>
          <a:prstGeom prst="octagon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30%</a:t>
            </a:r>
          </a:p>
        </p:txBody>
      </p:sp>
      <p:sp>
        <p:nvSpPr>
          <p:cNvPr id="18" name="Octagon 17"/>
          <p:cNvSpPr/>
          <p:nvPr/>
        </p:nvSpPr>
        <p:spPr>
          <a:xfrm>
            <a:off x="6707693" y="3615553"/>
            <a:ext cx="971550" cy="533400"/>
          </a:xfrm>
          <a:prstGeom prst="octagon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10%</a:t>
            </a:r>
          </a:p>
        </p:txBody>
      </p:sp>
      <p:sp>
        <p:nvSpPr>
          <p:cNvPr id="23" name="Octagon 22"/>
          <p:cNvSpPr/>
          <p:nvPr/>
        </p:nvSpPr>
        <p:spPr>
          <a:xfrm>
            <a:off x="6741030" y="4987153"/>
            <a:ext cx="971550" cy="533400"/>
          </a:xfrm>
          <a:prstGeom prst="octagon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50%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075699" y="1821384"/>
            <a:ext cx="1481397" cy="381000"/>
          </a:xfrm>
          <a:prstGeom prst="rect">
            <a:avLst/>
          </a:prstGeom>
          <a:solidFill>
            <a:srgbClr val="22357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Tw Cen MT" panose="020B0602020104020603" pitchFamily="34" charset="0"/>
              </a:rPr>
              <a:t>SUMBANGAN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569579" y="1846325"/>
            <a:ext cx="1481397" cy="381000"/>
          </a:xfrm>
          <a:prstGeom prst="rect">
            <a:avLst/>
          </a:prstGeom>
          <a:solidFill>
            <a:srgbClr val="22357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Tw Cen MT" panose="020B0602020104020603" pitchFamily="34" charset="0"/>
              </a:rPr>
              <a:t>SUMBANGAN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587266" y="5711050"/>
            <a:ext cx="3873297" cy="6048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Syarikat </a:t>
            </a:r>
            <a:r>
              <a:rPr lang="en-US" sz="1200" b="1" dirty="0" err="1">
                <a:solidFill>
                  <a:schemeClr val="tx1"/>
                </a:solidFill>
                <a:latin typeface="Tw Cen MT" panose="020B0602020104020603" pitchFamily="34" charset="0"/>
              </a:rPr>
              <a:t>Besar</a:t>
            </a:r>
            <a:endParaRPr lang="en-US" sz="12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  <a:latin typeface="Tw Cen MT" panose="020B0602020104020603" pitchFamily="34" charset="0"/>
              </a:rPr>
              <a:t>RM350K </a:t>
            </a:r>
            <a:r>
              <a:rPr lang="en-US" sz="1200" b="1" dirty="0" err="1">
                <a:solidFill>
                  <a:schemeClr val="tx1"/>
                </a:solidFill>
                <a:latin typeface="Tw Cen MT" panose="020B0602020104020603" pitchFamily="34" charset="0"/>
              </a:rPr>
              <a:t>maksimum</a:t>
            </a:r>
            <a:endParaRPr lang="en-US" sz="12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(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Tempoh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maksimum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 12 </a:t>
            </a:r>
            <a:r>
              <a:rPr lang="en-US" sz="1200" dirty="0" err="1">
                <a:solidFill>
                  <a:schemeClr val="tx1"/>
                </a:solidFill>
                <a:latin typeface="Tw Cen MT" panose="020B0602020104020603" pitchFamily="34" charset="0"/>
              </a:rPr>
              <a:t>bulan</a:t>
            </a:r>
            <a:r>
              <a:rPr lang="en-US" sz="1200" dirty="0">
                <a:solidFill>
                  <a:schemeClr val="tx1"/>
                </a:solidFill>
                <a:latin typeface="Tw Cen MT" panose="020B0602020104020603" pitchFamily="34" charset="0"/>
              </a:rPr>
              <a:t>)</a:t>
            </a:r>
          </a:p>
        </p:txBody>
      </p:sp>
      <p:sp>
        <p:nvSpPr>
          <p:cNvPr id="29" name="Octagon 28"/>
          <p:cNvSpPr/>
          <p:nvPr/>
        </p:nvSpPr>
        <p:spPr>
          <a:xfrm>
            <a:off x="1329701" y="5711050"/>
            <a:ext cx="971550" cy="533400"/>
          </a:xfrm>
          <a:prstGeom prst="octagon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30%</a:t>
            </a:r>
          </a:p>
        </p:txBody>
      </p:sp>
      <p:sp>
        <p:nvSpPr>
          <p:cNvPr id="30" name="Octagon 29"/>
          <p:cNvSpPr/>
          <p:nvPr/>
        </p:nvSpPr>
        <p:spPr>
          <a:xfrm>
            <a:off x="6741030" y="5711053"/>
            <a:ext cx="971550" cy="533400"/>
          </a:xfrm>
          <a:prstGeom prst="octagon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70%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2884456" y="2508240"/>
            <a:ext cx="3346045" cy="5847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50495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50495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50495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ms-MY" altLang="en-US" sz="1600" b="1" dirty="0">
                <a:latin typeface="Tw Cen MT" panose="020B0602020104020603" pitchFamily="34" charset="0"/>
              </a:rPr>
              <a:t>NILAI MAKSIMUM GERAN ADALAH BERDASARKAN SAIZ SYARIKAT</a:t>
            </a:r>
            <a:endParaRPr lang="en-MY" altLang="en-US" sz="1600" b="1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Chevron 32"/>
          <p:cNvSpPr/>
          <p:nvPr/>
        </p:nvSpPr>
        <p:spPr>
          <a:xfrm rot="5400000">
            <a:off x="7187420" y="3047104"/>
            <a:ext cx="245714" cy="635822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000">
              <a:latin typeface="Tw Cen MT" panose="020B0602020104020603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000451"/>
              </p:ext>
            </p:extLst>
          </p:nvPr>
        </p:nvGraphicFramePr>
        <p:xfrm>
          <a:off x="8165766" y="3740541"/>
          <a:ext cx="3815777" cy="2070449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1037594">
                  <a:extLst>
                    <a:ext uri="{9D8B030D-6E8A-4147-A177-3AD203B41FA5}">
                      <a16:colId xmlns:a16="http://schemas.microsoft.com/office/drawing/2014/main" val="2195018401"/>
                    </a:ext>
                  </a:extLst>
                </a:gridCol>
                <a:gridCol w="2778183">
                  <a:extLst>
                    <a:ext uri="{9D8B030D-6E8A-4147-A177-3AD203B41FA5}">
                      <a16:colId xmlns:a16="http://schemas.microsoft.com/office/drawing/2014/main" val="4089725695"/>
                    </a:ext>
                  </a:extLst>
                </a:gridCol>
              </a:tblGrid>
              <a:tr h="2124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s-MY" sz="1200" dirty="0">
                          <a:effectLst/>
                        </a:rPr>
                        <a:t>Kos Projek</a:t>
                      </a:r>
                      <a:endParaRPr lang="en-MY" sz="120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s-MY" sz="1200" dirty="0">
                          <a:effectLst/>
                        </a:rPr>
                        <a:t>Pecahan kos projek </a:t>
                      </a:r>
                      <a:endParaRPr lang="en-MY" sz="120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368976"/>
                  </a:ext>
                </a:extLst>
              </a:tr>
              <a:tr h="852139">
                <a:tc>
                  <a:txBody>
                    <a:bodyPr/>
                    <a:lstStyle/>
                    <a:p>
                      <a:pPr marL="3810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s-MY" sz="1100" dirty="0">
                          <a:effectLst/>
                        </a:rPr>
                        <a:t>≤ RM100,000</a:t>
                      </a:r>
                      <a:endParaRPr lang="en-MY" sz="110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marR="0" lvl="0" indent="-11112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ms-MY" sz="1100" dirty="0">
                          <a:effectLst/>
                        </a:rPr>
                        <a:t>70% bagi kos pembangunan projek</a:t>
                      </a:r>
                      <a:endParaRPr lang="en-MY" sz="1100" dirty="0">
                        <a:effectLst/>
                      </a:endParaRPr>
                    </a:p>
                    <a:p>
                      <a:pPr marL="111125" marR="0" lvl="0" indent="-11112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ms-MY" sz="1100" dirty="0">
                          <a:effectLst/>
                        </a:rPr>
                        <a:t>25% bagi kos bayaran profesional penyelidik (termasuk RO/RA) </a:t>
                      </a:r>
                      <a:endParaRPr lang="en-MY" sz="1100" dirty="0">
                        <a:effectLst/>
                      </a:endParaRPr>
                    </a:p>
                    <a:p>
                      <a:pPr marL="111125" marR="0" lvl="0" indent="-11112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ms-MY" sz="1100" dirty="0">
                          <a:effectLst/>
                        </a:rPr>
                        <a:t>5% bagi kos pengurusan projek kepada PPP</a:t>
                      </a:r>
                      <a:endParaRPr lang="en-MY" sz="110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4132302"/>
                  </a:ext>
                </a:extLst>
              </a:tr>
              <a:tr h="908039">
                <a:tc>
                  <a:txBody>
                    <a:bodyPr/>
                    <a:lstStyle/>
                    <a:p>
                      <a:pPr marL="3810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ms-MY" sz="1100" dirty="0">
                          <a:effectLst/>
                        </a:rPr>
                        <a:t>&gt; RM100,000</a:t>
                      </a:r>
                      <a:endParaRPr lang="en-MY" sz="1100" dirty="0">
                        <a:solidFill>
                          <a:schemeClr val="tx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marR="0" lvl="0" indent="-11112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ms-MY" sz="1100" dirty="0">
                          <a:effectLst/>
                        </a:rPr>
                        <a:t>RM25,000 bagi kos bayaran profesional penyelidik (termasuk RO/RA) </a:t>
                      </a:r>
                      <a:endParaRPr lang="en-MY" sz="1100" dirty="0">
                        <a:effectLst/>
                      </a:endParaRPr>
                    </a:p>
                    <a:p>
                      <a:pPr marL="111125" marR="0" lvl="0" indent="-11112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ms-MY" sz="1100" dirty="0">
                          <a:effectLst/>
                        </a:rPr>
                        <a:t>RM5,000 bagi kos pengurusan projek kepada PPP</a:t>
                      </a:r>
                    </a:p>
                    <a:p>
                      <a:pPr marL="111125" marR="0" lvl="0" indent="-11112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1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Peruntukan</a:t>
                      </a:r>
                      <a:r>
                        <a:rPr lang="en-MY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MY" sz="11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selebihnya</a:t>
                      </a:r>
                      <a:r>
                        <a:rPr lang="en-MY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MY" sz="11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untuk</a:t>
                      </a:r>
                      <a:r>
                        <a:rPr lang="en-MY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MY" sz="11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kos</a:t>
                      </a:r>
                      <a:r>
                        <a:rPr lang="en-MY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MY" sz="11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pembangunan</a:t>
                      </a:r>
                      <a:r>
                        <a:rPr lang="en-MY" sz="1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MY" sz="11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projek</a:t>
                      </a:r>
                      <a:endParaRPr lang="en-MY" sz="11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8737862"/>
                  </a:ext>
                </a:extLst>
              </a:tr>
            </a:tbl>
          </a:graphicData>
        </a:graphic>
      </p:graphicFrame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8534356" y="3160622"/>
            <a:ext cx="3346045" cy="30777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50495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50495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50495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5049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ms-MY" altLang="en-US" sz="1400" b="1" dirty="0">
                <a:latin typeface="Tw Cen MT" panose="020B0602020104020603" pitchFamily="34" charset="0"/>
              </a:rPr>
              <a:t>PECAHAN KOS PROJEK</a:t>
            </a:r>
            <a:endParaRPr lang="en-MY" altLang="en-US" sz="1300" b="1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273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233077"/>
              </p:ext>
            </p:extLst>
          </p:nvPr>
        </p:nvGraphicFramePr>
        <p:xfrm>
          <a:off x="910829" y="1002130"/>
          <a:ext cx="9403306" cy="4588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97038">
                  <a:extLst>
                    <a:ext uri="{9D8B030D-6E8A-4147-A177-3AD203B41FA5}">
                      <a16:colId xmlns:a16="http://schemas.microsoft.com/office/drawing/2014/main" val="2113923616"/>
                    </a:ext>
                  </a:extLst>
                </a:gridCol>
                <a:gridCol w="1665027">
                  <a:extLst>
                    <a:ext uri="{9D8B030D-6E8A-4147-A177-3AD203B41FA5}">
                      <a16:colId xmlns:a16="http://schemas.microsoft.com/office/drawing/2014/main" val="992345967"/>
                    </a:ext>
                  </a:extLst>
                </a:gridCol>
                <a:gridCol w="2172734">
                  <a:extLst>
                    <a:ext uri="{9D8B030D-6E8A-4147-A177-3AD203B41FA5}">
                      <a16:colId xmlns:a16="http://schemas.microsoft.com/office/drawing/2014/main" val="244075281"/>
                    </a:ext>
                  </a:extLst>
                </a:gridCol>
                <a:gridCol w="2153255">
                  <a:extLst>
                    <a:ext uri="{9D8B030D-6E8A-4147-A177-3AD203B41FA5}">
                      <a16:colId xmlns:a16="http://schemas.microsoft.com/office/drawing/2014/main" val="1623034454"/>
                    </a:ext>
                  </a:extLst>
                </a:gridCol>
                <a:gridCol w="1515252">
                  <a:extLst>
                    <a:ext uri="{9D8B030D-6E8A-4147-A177-3AD203B41FA5}">
                      <a16:colId xmlns:a16="http://schemas.microsoft.com/office/drawing/2014/main" val="165584023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800" b="1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SEKTOR</a:t>
                      </a: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800" b="1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NILAI</a:t>
                      </a:r>
                      <a:r>
                        <a:rPr lang="ms-MY" sz="1800" b="1" baseline="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HASIL JUALAN TAHUNAN</a:t>
                      </a: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800" b="1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MIKRO</a:t>
                      </a: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800" b="1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KECIL</a:t>
                      </a: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800" b="1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SEDERHANA</a:t>
                      </a: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800" b="1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BESAR</a:t>
                      </a:r>
                      <a:endParaRPr lang="ms-MY" sz="1800" b="1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9625209"/>
                  </a:ext>
                </a:extLst>
              </a:tr>
              <a:tr h="788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 dirty="0">
                          <a:effectLst/>
                          <a:latin typeface="Tw Cen MT" panose="020B0602020104020603" pitchFamily="34" charset="0"/>
                        </a:rPr>
                        <a:t>PEMBUATAN</a:t>
                      </a:r>
                      <a:endParaRPr lang="ms-MY" sz="16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&lt;RM300,000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 dirty="0">
                          <a:effectLst/>
                          <a:latin typeface="Tw Cen MT" panose="020B0602020104020603" pitchFamily="34" charset="0"/>
                        </a:rPr>
                        <a:t>RM300,000-&lt;RM15 juta</a:t>
                      </a:r>
                      <a:endParaRPr lang="ms-MY" sz="16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RM15 juta- ≤ RM50juta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&gt;RM50juta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9109276"/>
                  </a:ext>
                </a:extLst>
              </a:tr>
              <a:tr h="718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 dirty="0">
                          <a:effectLst/>
                          <a:latin typeface="Tw Cen MT" panose="020B0602020104020603" pitchFamily="34" charset="0"/>
                        </a:rPr>
                        <a:t>PERKHIDMATAN</a:t>
                      </a:r>
                      <a:endParaRPr lang="ms-MY" sz="16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&lt;RM300,000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RM300,000-&lt;RM3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RM3 juta- ≤ RM20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&gt;RM20 juta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 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0179143"/>
                  </a:ext>
                </a:extLst>
              </a:tr>
              <a:tr h="808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 dirty="0">
                          <a:effectLst/>
                          <a:latin typeface="Tw Cen MT" panose="020B0602020104020603" pitchFamily="34" charset="0"/>
                        </a:rPr>
                        <a:t>PERTANIAN </a:t>
                      </a:r>
                      <a:endParaRPr lang="ms-MY" sz="16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&lt;RM300,000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RM300,000-&lt;RM3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RM3 juta- ≤ RM20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&gt;RM20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3016371"/>
                  </a:ext>
                </a:extLst>
              </a:tr>
              <a:tr h="703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 dirty="0">
                          <a:effectLst/>
                          <a:latin typeface="Tw Cen MT" panose="020B0602020104020603" pitchFamily="34" charset="0"/>
                        </a:rPr>
                        <a:t>PEMBINAAN</a:t>
                      </a:r>
                      <a:endParaRPr lang="ms-MY" sz="16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&lt;RM300,000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RM300,000-&lt;RM3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RM3 juta- ≤ RM20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&gt;RM20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8407626"/>
                  </a:ext>
                </a:extLst>
              </a:tr>
              <a:tr h="72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 dirty="0">
                          <a:effectLst/>
                          <a:latin typeface="Tw Cen MT" panose="020B0602020104020603" pitchFamily="34" charset="0"/>
                        </a:rPr>
                        <a:t>PERLOMBONGAN DAN PENGKUARIAN</a:t>
                      </a:r>
                      <a:endParaRPr lang="ms-MY" sz="16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&lt;RM300,000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RM300,000-&lt;RM3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>
                          <a:effectLst/>
                          <a:latin typeface="Tw Cen MT" panose="020B0602020104020603" pitchFamily="34" charset="0"/>
                        </a:rPr>
                        <a:t>RM3 juta- ≤ RM20 juta</a:t>
                      </a:r>
                      <a:endParaRPr lang="ms-MY" sz="16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 dirty="0">
                          <a:effectLst/>
                          <a:latin typeface="Tw Cen MT" panose="020B0602020104020603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ms-MY" sz="1600" dirty="0">
                          <a:effectLst/>
                          <a:latin typeface="Tw Cen MT" panose="020B0602020104020603" pitchFamily="34" charset="0"/>
                        </a:rPr>
                        <a:t>&gt;RM20 juta</a:t>
                      </a:r>
                      <a:endParaRPr lang="ms-MY" sz="16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9998062"/>
                  </a:ext>
                </a:extLst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25289" y="133350"/>
            <a:ext cx="5729412" cy="419100"/>
            <a:chOff x="473042" y="209826"/>
            <a:chExt cx="9831418" cy="419100"/>
          </a:xfrm>
        </p:grpSpPr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KATEGORI SAIZ SYARIKAT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11</a:t>
            </a:r>
          </a:p>
        </p:txBody>
      </p:sp>
    </p:spTree>
    <p:extLst>
      <p:ext uri="{BB962C8B-B14F-4D97-AF65-F5344CB8AC3E}">
        <p14:creationId xmlns:p14="http://schemas.microsoft.com/office/powerpoint/2010/main" val="3111255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Elbow Connector 58"/>
          <p:cNvCxnSpPr/>
          <p:nvPr/>
        </p:nvCxnSpPr>
        <p:spPr>
          <a:xfrm>
            <a:off x="563387" y="2725858"/>
            <a:ext cx="12700" cy="1123799"/>
          </a:xfrm>
          <a:prstGeom prst="bentConnector3">
            <a:avLst>
              <a:gd name="adj1" fmla="val 88314291"/>
            </a:avLst>
          </a:prstGeom>
          <a:ln w="285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125289" y="133350"/>
            <a:ext cx="5729412" cy="419100"/>
            <a:chOff x="473042" y="209826"/>
            <a:chExt cx="9831418" cy="419100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TATACARA PERMOHONAN PPRN 2.0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12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306283" y="1066035"/>
            <a:ext cx="1779660" cy="11815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i-FI" sz="1400" dirty="0">
                <a:solidFill>
                  <a:schemeClr val="tx1"/>
                </a:solidFill>
                <a:latin typeface="Tw Cen MT" panose="020B0602020104020603" pitchFamily="34" charset="0"/>
              </a:rPr>
              <a:t>Saringan permohonan oleh Sekretariat PPRN dan penilaian pertama oleh Panel Penilai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186423" y="1041668"/>
            <a:ext cx="2493778" cy="12059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Syarikat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dan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mendaftar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permohonan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PPRN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melalui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Pusat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Pengurusan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Projek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(PPP) di IPT/PRI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002131" y="1056846"/>
            <a:ext cx="2587939" cy="1190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Syarikat/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mengenalpasti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/Syarikat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untuk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bekerjasama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bagi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menyelesaikan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masalah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teknologi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yang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dihadapi</a:t>
            </a:r>
            <a:endParaRPr lang="en-MY" sz="14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432468" y="4469885"/>
            <a:ext cx="2513654" cy="12324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Projek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yang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disyorkan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oleh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Jawatankuasa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Penilaian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Teknikal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dibawa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untuk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kelulusan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Jawatankuasa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Pengurusan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Dana PPRN</a:t>
            </a:r>
          </a:p>
        </p:txBody>
      </p:sp>
      <p:sp>
        <p:nvSpPr>
          <p:cNvPr id="37" name="Rectangle 36"/>
          <p:cNvSpPr/>
          <p:nvPr/>
        </p:nvSpPr>
        <p:spPr>
          <a:xfrm>
            <a:off x="9712025" y="1041490"/>
            <a:ext cx="2287495" cy="1206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Jika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lulus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penilaian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pertama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, Syarikat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dan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dijemput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untuk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pembentangan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projek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kepada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Panel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Penilai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bagi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penilaian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kedua</a:t>
            </a:r>
            <a:endParaRPr lang="en-MY" sz="14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67538" y="4440663"/>
            <a:ext cx="1142346" cy="1253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Projek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dimulakan</a:t>
            </a:r>
            <a:endParaRPr lang="en-MY" sz="14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118394" y="4464192"/>
            <a:ext cx="1703034" cy="12437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Surat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Makluman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Kelulusan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Projek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.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Pembayaran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20%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komitmen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syarikat</a:t>
            </a:r>
            <a:endParaRPr lang="en-MY" sz="14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480890" y="4457337"/>
            <a:ext cx="2007184" cy="12366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400" dirty="0">
                <a:solidFill>
                  <a:srgbClr val="0000CC"/>
                </a:solidFill>
                <a:latin typeface="Tw Cen MT" panose="020B0602020104020603" pitchFamily="34" charset="0"/>
              </a:rPr>
              <a:t>MOA </a:t>
            </a:r>
            <a:r>
              <a:rPr lang="en-MY" sz="1400" dirty="0" err="1">
                <a:solidFill>
                  <a:srgbClr val="0000CC"/>
                </a:solidFill>
                <a:latin typeface="Tw Cen MT" panose="020B0602020104020603" pitchFamily="34" charset="0"/>
              </a:rPr>
              <a:t>perlu</a:t>
            </a:r>
            <a:r>
              <a:rPr lang="en-MY" sz="1400" dirty="0">
                <a:solidFill>
                  <a:srgbClr val="0000CC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rgbClr val="0000CC"/>
                </a:solidFill>
                <a:latin typeface="Tw Cen MT" panose="020B0602020104020603" pitchFamily="34" charset="0"/>
              </a:rPr>
              <a:t>ditandatangani</a:t>
            </a:r>
            <a:r>
              <a:rPr lang="en-MY" sz="1400" dirty="0">
                <a:solidFill>
                  <a:srgbClr val="0000CC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rgbClr val="0000CC"/>
                </a:solidFill>
                <a:latin typeface="Tw Cen MT" panose="020B0602020104020603" pitchFamily="34" charset="0"/>
              </a:rPr>
              <a:t>oleh</a:t>
            </a:r>
            <a:r>
              <a:rPr lang="en-MY" sz="1400" dirty="0">
                <a:solidFill>
                  <a:srgbClr val="0000CC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rgbClr val="0000CC"/>
                </a:solidFill>
                <a:latin typeface="Tw Cen MT" panose="020B0602020104020603" pitchFamily="34" charset="0"/>
              </a:rPr>
              <a:t>syarikat</a:t>
            </a:r>
            <a:r>
              <a:rPr lang="en-MY" sz="1400" dirty="0">
                <a:solidFill>
                  <a:srgbClr val="0000CC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rgbClr val="0000CC"/>
                </a:solidFill>
                <a:latin typeface="Tw Cen MT" panose="020B0602020104020603" pitchFamily="34" charset="0"/>
              </a:rPr>
              <a:t>dan</a:t>
            </a:r>
            <a:r>
              <a:rPr lang="en-MY" sz="1400" dirty="0">
                <a:solidFill>
                  <a:srgbClr val="0000CC"/>
                </a:solidFill>
                <a:latin typeface="Tw Cen MT" panose="020B0602020104020603" pitchFamily="34" charset="0"/>
              </a:rPr>
              <a:t> IPT/PRI. Surat </a:t>
            </a:r>
            <a:r>
              <a:rPr lang="en-MY" sz="1400" dirty="0" err="1">
                <a:solidFill>
                  <a:srgbClr val="0000CC"/>
                </a:solidFill>
                <a:latin typeface="Tw Cen MT" panose="020B0602020104020603" pitchFamily="34" charset="0"/>
              </a:rPr>
              <a:t>Tawaran</a:t>
            </a:r>
            <a:r>
              <a:rPr lang="en-MY" sz="1400" dirty="0">
                <a:solidFill>
                  <a:srgbClr val="0000CC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rgbClr val="0000CC"/>
                </a:solidFill>
                <a:latin typeface="Tw Cen MT" panose="020B0602020104020603" pitchFamily="34" charset="0"/>
              </a:rPr>
              <a:t>Projek</a:t>
            </a:r>
            <a:r>
              <a:rPr lang="en-MY" sz="1400" dirty="0">
                <a:solidFill>
                  <a:srgbClr val="0000CC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rgbClr val="0000CC"/>
                </a:solidFill>
                <a:latin typeface="Tw Cen MT" panose="020B0602020104020603" pitchFamily="34" charset="0"/>
              </a:rPr>
              <a:t>dikeluarkan</a:t>
            </a:r>
            <a:r>
              <a:rPr lang="en-MY" sz="1400" dirty="0">
                <a:solidFill>
                  <a:srgbClr val="0000CC"/>
                </a:solidFill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45032" y="956087"/>
            <a:ext cx="3570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1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781966" y="957440"/>
            <a:ext cx="310296" cy="59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2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872097" y="1041490"/>
            <a:ext cx="3570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3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300012" y="1114209"/>
            <a:ext cx="337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4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087911" y="4361292"/>
            <a:ext cx="3445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5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703486" y="4382006"/>
            <a:ext cx="337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6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084628" y="4361291"/>
            <a:ext cx="337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7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 flipH="1">
            <a:off x="311831" y="4464193"/>
            <a:ext cx="333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9</a:t>
            </a:r>
            <a:endParaRPr lang="en-MY" sz="3200" b="1" dirty="0">
              <a:latin typeface="Century Gothic" panose="020B0502020202020204" pitchFamily="34" charset="0"/>
            </a:endParaRPr>
          </a:p>
        </p:txBody>
      </p:sp>
      <p:sp>
        <p:nvSpPr>
          <p:cNvPr id="2" name="Chevron 1"/>
          <p:cNvSpPr/>
          <p:nvPr/>
        </p:nvSpPr>
        <p:spPr>
          <a:xfrm>
            <a:off x="1927092" y="2496053"/>
            <a:ext cx="257308" cy="437344"/>
          </a:xfrm>
          <a:prstGeom prst="chevron">
            <a:avLst/>
          </a:prstGeom>
          <a:solidFill>
            <a:srgbClr val="22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49" name="TextBox 47"/>
          <p:cNvSpPr txBox="1">
            <a:spLocks noChangeArrowheads="1"/>
          </p:cNvSpPr>
          <p:nvPr/>
        </p:nvSpPr>
        <p:spPr bwMode="auto">
          <a:xfrm>
            <a:off x="207787" y="2287599"/>
            <a:ext cx="355600" cy="963602"/>
          </a:xfrm>
          <a:prstGeom prst="rect">
            <a:avLst/>
          </a:prstGeom>
          <a:solidFill>
            <a:srgbClr val="FBB03A"/>
          </a:solidFill>
          <a:ln>
            <a:noFill/>
          </a:ln>
        </p:spPr>
        <p:txBody>
          <a:bodyPr vert="vert270" wrap="square"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1" dirty="0">
                <a:latin typeface="Tw Cen MT" panose="020B0602020104020603" pitchFamily="34" charset="0"/>
              </a:rPr>
              <a:t>MULA</a:t>
            </a:r>
            <a:endParaRPr lang="ms-MY" altLang="en-US" sz="1400" b="1" dirty="0">
              <a:latin typeface="Tw Cen MT" panose="020B0602020104020603" pitchFamily="34" charset="0"/>
            </a:endParaRPr>
          </a:p>
        </p:txBody>
      </p:sp>
      <p:sp>
        <p:nvSpPr>
          <p:cNvPr id="50" name="TextBox 47"/>
          <p:cNvSpPr txBox="1">
            <a:spLocks noChangeArrowheads="1"/>
          </p:cNvSpPr>
          <p:nvPr/>
        </p:nvSpPr>
        <p:spPr bwMode="auto">
          <a:xfrm>
            <a:off x="207787" y="3411398"/>
            <a:ext cx="355600" cy="963602"/>
          </a:xfrm>
          <a:prstGeom prst="rect">
            <a:avLst/>
          </a:prstGeom>
          <a:solidFill>
            <a:srgbClr val="FBB03A"/>
          </a:solidFill>
          <a:ln>
            <a:noFill/>
          </a:ln>
        </p:spPr>
        <p:txBody>
          <a:bodyPr vert="vert270" wrap="square" anchor="ctr">
            <a:no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1" dirty="0">
                <a:latin typeface="Tw Cen MT" panose="020B0602020104020603" pitchFamily="34" charset="0"/>
              </a:rPr>
              <a:t>TAMAT</a:t>
            </a:r>
            <a:endParaRPr lang="ms-MY" altLang="en-US" sz="1400" b="1" dirty="0">
              <a:latin typeface="Tw Cen MT" panose="020B0602020104020603" pitchFamily="34" charset="0"/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5304658" y="2496053"/>
            <a:ext cx="257308" cy="437344"/>
          </a:xfrm>
          <a:prstGeom prst="chevron">
            <a:avLst/>
          </a:prstGeom>
          <a:solidFill>
            <a:srgbClr val="22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8067459" y="2496053"/>
            <a:ext cx="257308" cy="437344"/>
          </a:xfrm>
          <a:prstGeom prst="chevron">
            <a:avLst/>
          </a:prstGeom>
          <a:solidFill>
            <a:srgbClr val="22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10920172" y="2496053"/>
            <a:ext cx="257308" cy="437344"/>
          </a:xfrm>
          <a:prstGeom prst="chevron">
            <a:avLst/>
          </a:prstGeom>
          <a:solidFill>
            <a:srgbClr val="22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54" name="Chevron 53"/>
          <p:cNvSpPr/>
          <p:nvPr/>
        </p:nvSpPr>
        <p:spPr>
          <a:xfrm flipH="1">
            <a:off x="1927092" y="3660368"/>
            <a:ext cx="257308" cy="437344"/>
          </a:xfrm>
          <a:prstGeom prst="chevron">
            <a:avLst/>
          </a:prstGeom>
          <a:solidFill>
            <a:srgbClr val="22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55" name="Chevron 54"/>
          <p:cNvSpPr/>
          <p:nvPr/>
        </p:nvSpPr>
        <p:spPr>
          <a:xfrm flipH="1">
            <a:off x="5304658" y="3660368"/>
            <a:ext cx="257308" cy="437344"/>
          </a:xfrm>
          <a:prstGeom prst="chevron">
            <a:avLst/>
          </a:prstGeom>
          <a:solidFill>
            <a:srgbClr val="22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56" name="Chevron 55"/>
          <p:cNvSpPr/>
          <p:nvPr/>
        </p:nvSpPr>
        <p:spPr>
          <a:xfrm flipH="1">
            <a:off x="8067459" y="3660368"/>
            <a:ext cx="257308" cy="437344"/>
          </a:xfrm>
          <a:prstGeom prst="chevron">
            <a:avLst/>
          </a:prstGeom>
          <a:solidFill>
            <a:srgbClr val="22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57" name="Chevron 56"/>
          <p:cNvSpPr/>
          <p:nvPr/>
        </p:nvSpPr>
        <p:spPr>
          <a:xfrm flipH="1">
            <a:off x="10920172" y="3660368"/>
            <a:ext cx="257308" cy="437344"/>
          </a:xfrm>
          <a:prstGeom prst="chevron">
            <a:avLst/>
          </a:prstGeom>
          <a:solidFill>
            <a:srgbClr val="22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58" name="Chevron 57"/>
          <p:cNvSpPr/>
          <p:nvPr/>
        </p:nvSpPr>
        <p:spPr>
          <a:xfrm rot="16200000" flipH="1">
            <a:off x="11652194" y="3190624"/>
            <a:ext cx="257308" cy="437344"/>
          </a:xfrm>
          <a:prstGeom prst="chevron">
            <a:avLst/>
          </a:prstGeom>
          <a:solidFill>
            <a:srgbClr val="223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458990" y="4439211"/>
            <a:ext cx="1522469" cy="1253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Penyaluran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peruntukan</a:t>
            </a:r>
            <a:r>
              <a:rPr lang="en-MY" sz="14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400" dirty="0" err="1">
                <a:solidFill>
                  <a:schemeClr val="tx1"/>
                </a:solidFill>
                <a:latin typeface="Tw Cen MT" panose="020B0602020104020603" pitchFamily="34" charset="0"/>
              </a:rPr>
              <a:t>projek</a:t>
            </a:r>
            <a:endParaRPr lang="en-MY" sz="14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085703" y="4375000"/>
            <a:ext cx="337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8</a:t>
            </a:r>
            <a:endParaRPr lang="en-MY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96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13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941206" y="2244107"/>
            <a:ext cx="2309588" cy="23697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4835402" y="3219588"/>
            <a:ext cx="2521196" cy="418824"/>
          </a:xfrm>
          <a:prstGeom prst="rect">
            <a:avLst/>
          </a:prstGeom>
          <a:noFill/>
        </p:spPr>
        <p:txBody>
          <a:bodyPr lIns="0" rIns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2400" b="1" spc="150" dirty="0">
                <a:latin typeface="Tw Cen MT" panose="020B0602020104020603" pitchFamily="34" charset="0"/>
              </a:rPr>
              <a:t>MEKANISMA PEMANTAUAN PROJEK</a:t>
            </a:r>
          </a:p>
        </p:txBody>
      </p:sp>
      <p:sp>
        <p:nvSpPr>
          <p:cNvPr id="7" name="Oval 6"/>
          <p:cNvSpPr/>
          <p:nvPr/>
        </p:nvSpPr>
        <p:spPr>
          <a:xfrm>
            <a:off x="7713947" y="652789"/>
            <a:ext cx="1087403" cy="1115745"/>
          </a:xfrm>
          <a:prstGeom prst="ellipse">
            <a:avLst/>
          </a:prstGeom>
          <a:solidFill>
            <a:srgbClr val="FBB03A"/>
          </a:solidFill>
          <a:ln w="38100">
            <a:solidFill>
              <a:srgbClr val="FBB03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Hexagon 8"/>
          <p:cNvSpPr/>
          <p:nvPr/>
        </p:nvSpPr>
        <p:spPr>
          <a:xfrm>
            <a:off x="8533740" y="748766"/>
            <a:ext cx="2937361" cy="1161428"/>
          </a:xfrm>
          <a:prstGeom prst="hexagon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  <a:latin typeface="Tw Cen MT" panose="020B0602020104020603" pitchFamily="34" charset="0"/>
              </a:rPr>
              <a:t>Laporan Awal (inception) dan Laporan Interim Projek</a:t>
            </a:r>
            <a:endParaRPr lang="en-MY" sz="14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8333259" y="3275963"/>
            <a:ext cx="1087403" cy="1115745"/>
          </a:xfrm>
          <a:prstGeom prst="ellipse">
            <a:avLst/>
          </a:prstGeom>
          <a:solidFill>
            <a:srgbClr val="00B0F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Hexagon 10"/>
          <p:cNvSpPr/>
          <p:nvPr/>
        </p:nvSpPr>
        <p:spPr>
          <a:xfrm>
            <a:off x="9183722" y="3417623"/>
            <a:ext cx="2122402" cy="923790"/>
          </a:xfrm>
          <a:prstGeom prst="hexagon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schemeClr val="tx1"/>
                </a:solidFill>
                <a:latin typeface="Tw Cen MT" panose="020B0602020104020603" pitchFamily="34" charset="0"/>
              </a:rPr>
              <a:t>Laporan Akhir Projek</a:t>
            </a:r>
          </a:p>
        </p:txBody>
      </p:sp>
      <p:sp>
        <p:nvSpPr>
          <p:cNvPr id="12" name="Oval 11"/>
          <p:cNvSpPr/>
          <p:nvPr/>
        </p:nvSpPr>
        <p:spPr>
          <a:xfrm>
            <a:off x="5552298" y="5228837"/>
            <a:ext cx="1087403" cy="1115745"/>
          </a:xfrm>
          <a:prstGeom prst="ellipse">
            <a:avLst/>
          </a:prstGeom>
          <a:solidFill>
            <a:srgbClr val="92D050"/>
          </a:solidFill>
          <a:ln w="38100"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3" name="Hexagon 12"/>
          <p:cNvSpPr/>
          <p:nvPr/>
        </p:nvSpPr>
        <p:spPr>
          <a:xfrm>
            <a:off x="4194356" y="5360750"/>
            <a:ext cx="1589898" cy="923790"/>
          </a:xfrm>
          <a:prstGeom prst="hexagon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v-SE" sz="1400" dirty="0">
                <a:solidFill>
                  <a:schemeClr val="tx1"/>
                </a:solidFill>
                <a:latin typeface="Tw Cen MT" panose="020B0602020104020603" pitchFamily="34" charset="0"/>
              </a:rPr>
              <a:t>Bengkel pemantauan</a:t>
            </a:r>
          </a:p>
        </p:txBody>
      </p:sp>
      <p:sp>
        <p:nvSpPr>
          <p:cNvPr id="14" name="Oval 13"/>
          <p:cNvSpPr/>
          <p:nvPr/>
        </p:nvSpPr>
        <p:spPr>
          <a:xfrm>
            <a:off x="3032035" y="3737859"/>
            <a:ext cx="1087403" cy="1115745"/>
          </a:xfrm>
          <a:prstGeom prst="ellipse">
            <a:avLst/>
          </a:prstGeom>
          <a:solidFill>
            <a:srgbClr val="22357B"/>
          </a:solidFill>
          <a:ln w="38100">
            <a:solidFill>
              <a:srgbClr val="22357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5" name="Hexagon 14"/>
          <p:cNvSpPr/>
          <p:nvPr/>
        </p:nvSpPr>
        <p:spPr>
          <a:xfrm>
            <a:off x="182628" y="3833836"/>
            <a:ext cx="3162762" cy="923790"/>
          </a:xfrm>
          <a:prstGeom prst="hexagon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v-SE" sz="1400" dirty="0">
                <a:solidFill>
                  <a:schemeClr val="tx1"/>
                </a:solidFill>
                <a:latin typeface="Tw Cen MT" panose="020B0602020104020603" pitchFamily="34" charset="0"/>
              </a:rPr>
              <a:t>Lawatan tapak bagi menilai status kemajuan projek</a:t>
            </a:r>
          </a:p>
        </p:txBody>
      </p:sp>
      <p:sp>
        <p:nvSpPr>
          <p:cNvPr id="16" name="Oval 15"/>
          <p:cNvSpPr/>
          <p:nvPr/>
        </p:nvSpPr>
        <p:spPr>
          <a:xfrm>
            <a:off x="3564400" y="810236"/>
            <a:ext cx="1087403" cy="111574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7" name="Hexagon 16"/>
          <p:cNvSpPr/>
          <p:nvPr/>
        </p:nvSpPr>
        <p:spPr>
          <a:xfrm>
            <a:off x="272349" y="906213"/>
            <a:ext cx="3688203" cy="923790"/>
          </a:xfrm>
          <a:prstGeom prst="hexagon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v-SE" sz="1400" dirty="0">
                <a:solidFill>
                  <a:schemeClr val="tx1"/>
                </a:solidFill>
                <a:latin typeface="Tw Cen MT" panose="020B0602020104020603" pitchFamily="34" charset="0"/>
              </a:rPr>
              <a:t>Kaji selidik oleh KPT atau pihak</a:t>
            </a:r>
          </a:p>
          <a:p>
            <a:pPr algn="just"/>
            <a:r>
              <a:rPr lang="sv-SE" sz="1400" dirty="0">
                <a:solidFill>
                  <a:schemeClr val="tx1"/>
                </a:solidFill>
                <a:latin typeface="Tw Cen MT" panose="020B0602020104020603" pitchFamily="34" charset="0"/>
              </a:rPr>
              <a:t>tertentu yang dilantik untuk kajian produktiviti atau pengumpulan data projek</a:t>
            </a:r>
          </a:p>
        </p:txBody>
      </p:sp>
      <p:cxnSp>
        <p:nvCxnSpPr>
          <p:cNvPr id="3" name="Straight Arrow Connector 2"/>
          <p:cNvCxnSpPr>
            <a:stCxn id="16" idx="5"/>
            <a:endCxn id="6" idx="1"/>
          </p:cNvCxnSpPr>
          <p:nvPr/>
        </p:nvCxnSpPr>
        <p:spPr>
          <a:xfrm>
            <a:off x="4492557" y="1762584"/>
            <a:ext cx="786880" cy="82857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7" idx="3"/>
            <a:endCxn id="6" idx="7"/>
          </p:cNvCxnSpPr>
          <p:nvPr/>
        </p:nvCxnSpPr>
        <p:spPr>
          <a:xfrm flipH="1">
            <a:off x="6912563" y="1605137"/>
            <a:ext cx="960630" cy="986017"/>
          </a:xfrm>
          <a:prstGeom prst="straightConnector1">
            <a:avLst/>
          </a:prstGeom>
          <a:ln w="38100">
            <a:solidFill>
              <a:srgbClr val="FFC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264014" y="3568348"/>
            <a:ext cx="1082465" cy="195424"/>
          </a:xfrm>
          <a:prstGeom prst="straightConnector1">
            <a:avLst/>
          </a:prstGeom>
          <a:ln w="3810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2" idx="0"/>
            <a:endCxn id="6" idx="4"/>
          </p:cNvCxnSpPr>
          <p:nvPr/>
        </p:nvCxnSpPr>
        <p:spPr>
          <a:xfrm flipV="1">
            <a:off x="6096000" y="4613892"/>
            <a:ext cx="0" cy="614945"/>
          </a:xfrm>
          <a:prstGeom prst="straightConnector1">
            <a:avLst/>
          </a:prstGeom>
          <a:ln w="38100">
            <a:solidFill>
              <a:srgbClr val="92D05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4" idx="6"/>
          </p:cNvCxnSpPr>
          <p:nvPr/>
        </p:nvCxnSpPr>
        <p:spPr>
          <a:xfrm flipV="1">
            <a:off x="4119438" y="3833836"/>
            <a:ext cx="897062" cy="461896"/>
          </a:xfrm>
          <a:prstGeom prst="straightConnector1">
            <a:avLst/>
          </a:prstGeom>
          <a:ln w="38100">
            <a:solidFill>
              <a:srgbClr val="22357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193" y="824791"/>
            <a:ext cx="732357" cy="73235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917" y="962537"/>
            <a:ext cx="767042" cy="76704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158" y="5388747"/>
            <a:ext cx="818351" cy="81835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050" y="3912210"/>
            <a:ext cx="767042" cy="76704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168" y="3495997"/>
            <a:ext cx="767042" cy="76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98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CF23F9-0EEC-44ED-B9F4-7ADBB9D20D13}"/>
              </a:ext>
            </a:extLst>
          </p:cNvPr>
          <p:cNvSpPr txBox="1"/>
          <p:nvPr/>
        </p:nvSpPr>
        <p:spPr>
          <a:xfrm>
            <a:off x="596209" y="2102501"/>
            <a:ext cx="4689491" cy="1169551"/>
          </a:xfrm>
          <a:prstGeom prst="rect">
            <a:avLst/>
          </a:prstGeom>
          <a:solidFill>
            <a:schemeClr val="bg2"/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sv-SE" altLang="en-US" sz="1400" dirty="0">
                <a:latin typeface="Tw Cen MT" panose="020B0602020104020603" pitchFamily="34" charset="0"/>
                <a:cs typeface="Segoe UI" panose="020B0502040204020203" pitchFamily="34" charset="0"/>
              </a:rPr>
              <a:t>Mengemukakan laporan projek (PPRN – 3, PPRN - 4 dan PPRN - 5) kepada PPP dalam tempoh 7 hari sebelum tarikh yang ditetapkan dalam surat tawaran projek supaya laporan projek dapat dikemukakan oleh PPP kepada KPT mengikut tempoh yang ditetapkan</a:t>
            </a:r>
            <a:endParaRPr lang="ms-MY" altLang="en-US" sz="1400" noProof="1">
              <a:latin typeface="Tw Cen MT" panose="020B06020201040206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4AA7E1-B9D1-40A1-85E7-663FB384CC9C}"/>
              </a:ext>
            </a:extLst>
          </p:cNvPr>
          <p:cNvSpPr txBox="1"/>
          <p:nvPr/>
        </p:nvSpPr>
        <p:spPr>
          <a:xfrm>
            <a:off x="596209" y="1517552"/>
            <a:ext cx="4689491" cy="523220"/>
          </a:xfrm>
          <a:prstGeom prst="rect">
            <a:avLst/>
          </a:prstGeom>
          <a:solidFill>
            <a:schemeClr val="bg2"/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Menghadiri pembentangan projek dan sesi penyerahan surat tawaran projek</a:t>
            </a:r>
            <a:endParaRPr lang="en-US" sz="1400" b="1" noProof="1">
              <a:latin typeface="Tw Cen MT" panose="020B06020201040206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0FD986-B22C-4919-A058-08F6840E2F11}"/>
              </a:ext>
            </a:extLst>
          </p:cNvPr>
          <p:cNvSpPr txBox="1"/>
          <p:nvPr/>
        </p:nvSpPr>
        <p:spPr>
          <a:xfrm>
            <a:off x="612976" y="3376250"/>
            <a:ext cx="4689491" cy="307777"/>
          </a:xfrm>
          <a:prstGeom prst="rect">
            <a:avLst/>
          </a:prstGeom>
          <a:solidFill>
            <a:schemeClr val="bg2"/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Menyiapkan projek dalam tempoh masa yang ditetapkan</a:t>
            </a:r>
            <a:endParaRPr lang="en-US" sz="1400" b="1" noProof="1">
              <a:latin typeface="Tw Cen MT" panose="020B06020201040206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5F7A62-4EEF-4327-9229-0D88504B9429}"/>
              </a:ext>
            </a:extLst>
          </p:cNvPr>
          <p:cNvSpPr txBox="1"/>
          <p:nvPr/>
        </p:nvSpPr>
        <p:spPr>
          <a:xfrm>
            <a:off x="571611" y="926094"/>
            <a:ext cx="4689491" cy="523220"/>
          </a:xfrm>
          <a:prstGeom prst="rect">
            <a:avLst/>
          </a:prstGeom>
          <a:solidFill>
            <a:schemeClr val="bg2"/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Memastikan borang permohonan PPRN (PPRN – 1) berkaitan penyelidik diisi dengan lengkap</a:t>
            </a: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9616" y="968632"/>
            <a:ext cx="53715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1.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28"/>
          <p:cNvSpPr>
            <a:spLocks noChangeArrowheads="1"/>
          </p:cNvSpPr>
          <p:nvPr/>
        </p:nvSpPr>
        <p:spPr bwMode="auto">
          <a:xfrm>
            <a:off x="53806" y="1660251"/>
            <a:ext cx="49258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2.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 29"/>
          <p:cNvSpPr>
            <a:spLocks noChangeArrowheads="1"/>
          </p:cNvSpPr>
          <p:nvPr/>
        </p:nvSpPr>
        <p:spPr bwMode="auto">
          <a:xfrm>
            <a:off x="23310" y="2269445"/>
            <a:ext cx="53804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700" b="1" dirty="0">
                <a:latin typeface="Century Gothic" panose="020B0502020202020204" pitchFamily="34" charset="0"/>
              </a:rPr>
              <a:t>3.</a:t>
            </a:r>
            <a:endParaRPr lang="en-MY" altLang="en-US" sz="1700" b="1" dirty="0">
              <a:latin typeface="Century Gothic" panose="020B0502020202020204" pitchFamily="34" charset="0"/>
            </a:endParaRPr>
          </a:p>
        </p:txBody>
      </p:sp>
      <p:sp>
        <p:nvSpPr>
          <p:cNvPr id="12" name="Rectangle 30"/>
          <p:cNvSpPr>
            <a:spLocks noChangeArrowheads="1"/>
          </p:cNvSpPr>
          <p:nvPr/>
        </p:nvSpPr>
        <p:spPr bwMode="auto">
          <a:xfrm>
            <a:off x="53806" y="3204817"/>
            <a:ext cx="5261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4.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ectangle 31"/>
          <p:cNvSpPr>
            <a:spLocks noChangeArrowheads="1"/>
          </p:cNvSpPr>
          <p:nvPr/>
        </p:nvSpPr>
        <p:spPr bwMode="auto">
          <a:xfrm>
            <a:off x="92028" y="3715855"/>
            <a:ext cx="52094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700" b="1" dirty="0">
                <a:latin typeface="Century Gothic" panose="020B0502020202020204" pitchFamily="34" charset="0"/>
              </a:rPr>
              <a:t>5.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600400" y="3818779"/>
            <a:ext cx="4681108" cy="5232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Menjalankan uji penerimaan pengguna (user acceptance test –UAT) sebelum serahan projek</a:t>
            </a:r>
            <a:endParaRPr lang="ms-MY" altLang="en-US" sz="1400" noProof="1">
              <a:latin typeface="Tw Cen MT" panose="020B0602020104020603" pitchFamily="34" charset="0"/>
            </a:endParaRPr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5318683" y="925483"/>
            <a:ext cx="516476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7.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0038F7-1289-4B2A-B3C3-7F6E1B3EA219}"/>
              </a:ext>
            </a:extLst>
          </p:cNvPr>
          <p:cNvSpPr txBox="1"/>
          <p:nvPr/>
        </p:nvSpPr>
        <p:spPr>
          <a:xfrm>
            <a:off x="5800895" y="917404"/>
            <a:ext cx="4647285" cy="1600438"/>
          </a:xfrm>
          <a:prstGeom prst="rect">
            <a:avLst/>
          </a:prstGeom>
          <a:solidFill>
            <a:schemeClr val="bg2"/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Memastikan hasil projek dibaiki dalam tempoh 60 hari daripada tarikh serahan projek sekiranya:</a:t>
            </a:r>
          </a:p>
          <a:p>
            <a:pPr algn="just">
              <a:defRPr/>
            </a:pPr>
            <a:endParaRPr lang="ms-MY" sz="1400" noProof="1">
              <a:latin typeface="Tw Cen MT" panose="020B0602020104020603" pitchFamily="34" charset="0"/>
              <a:cs typeface="Segoe UI" panose="020B0502040204020203" pitchFamily="34" charset="0"/>
            </a:endParaRPr>
          </a:p>
          <a:p>
            <a:pPr marL="287338" indent="-287338" algn="just">
              <a:defRPr/>
            </a:pPr>
            <a:r>
              <a:rPr lang="en-US" sz="1400" noProof="1">
                <a:latin typeface="Tw Cen MT" panose="020B0602020104020603" pitchFamily="34" charset="0"/>
              </a:rPr>
              <a:t>(i) terdapat sebarang kerosakan ke atas sebahagian atau keseluruhan komponen; atau</a:t>
            </a:r>
          </a:p>
          <a:p>
            <a:pPr algn="just">
              <a:defRPr/>
            </a:pPr>
            <a:r>
              <a:rPr lang="en-US" sz="1400" noProof="1">
                <a:latin typeface="Tw Cen MT" panose="020B0602020104020603" pitchFamily="34" charset="0"/>
              </a:rPr>
              <a:t>(ii)  hasil projek tidak berfungsi.</a:t>
            </a:r>
          </a:p>
          <a:p>
            <a:pPr algn="just">
              <a:defRPr/>
            </a:pPr>
            <a:endParaRPr lang="en-US" sz="1400" noProof="1">
              <a:solidFill>
                <a:schemeClr val="tx1">
                  <a:lumMod val="65000"/>
                  <a:lumOff val="35000"/>
                </a:schemeClr>
              </a:solidFill>
              <a:latin typeface="Tw Cen MT" panose="020B0602020104020603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37545" y="694346"/>
            <a:ext cx="550862" cy="0"/>
          </a:xfrm>
          <a:prstGeom prst="line">
            <a:avLst/>
          </a:prstGeom>
          <a:ln w="57150">
            <a:solidFill>
              <a:srgbClr val="2235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238295" y="57233"/>
            <a:ext cx="11125200" cy="72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800" b="1" dirty="0">
                <a:latin typeface="Tw Cen MT" panose="020B0602020104020603" pitchFamily="34" charset="0"/>
              </a:rPr>
              <a:t>PERANAN DAN TANGGUNGJAWAB PENYELIDIK</a:t>
            </a:r>
          </a:p>
        </p:txBody>
      </p:sp>
      <p:sp>
        <p:nvSpPr>
          <p:cNvPr id="33" name="Rectangle 36"/>
          <p:cNvSpPr>
            <a:spLocks noChangeArrowheads="1"/>
          </p:cNvSpPr>
          <p:nvPr/>
        </p:nvSpPr>
        <p:spPr bwMode="auto">
          <a:xfrm>
            <a:off x="5261102" y="2662940"/>
            <a:ext cx="516476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8.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0038F7-1289-4B2A-B3C3-7F6E1B3EA219}"/>
              </a:ext>
            </a:extLst>
          </p:cNvPr>
          <p:cNvSpPr txBox="1"/>
          <p:nvPr/>
        </p:nvSpPr>
        <p:spPr>
          <a:xfrm>
            <a:off x="5777578" y="2665425"/>
            <a:ext cx="4647285" cy="307777"/>
          </a:xfrm>
          <a:prstGeom prst="rect">
            <a:avLst/>
          </a:prstGeom>
          <a:solidFill>
            <a:schemeClr val="bg2"/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fi-FI" sz="1400" dirty="0">
                <a:latin typeface="Tw Cen MT" panose="020B0602020104020603" pitchFamily="34" charset="0"/>
                <a:cs typeface="Segoe UI" panose="020B0502040204020203" pitchFamily="34" charset="0"/>
              </a:rPr>
              <a:t>Sentiasa memaklumkan syarikat tentang kemajuan projek</a:t>
            </a:r>
            <a:endParaRPr lang="en-US" sz="1400" noProof="1">
              <a:solidFill>
                <a:schemeClr val="tx1">
                  <a:lumMod val="65000"/>
                  <a:lumOff val="3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35" name="Rectangle 36"/>
          <p:cNvSpPr>
            <a:spLocks noChangeArrowheads="1"/>
          </p:cNvSpPr>
          <p:nvPr/>
        </p:nvSpPr>
        <p:spPr bwMode="auto">
          <a:xfrm>
            <a:off x="5289892" y="3646406"/>
            <a:ext cx="516476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10.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E0038F7-1289-4B2A-B3C3-7F6E1B3EA219}"/>
              </a:ext>
            </a:extLst>
          </p:cNvPr>
          <p:cNvSpPr txBox="1"/>
          <p:nvPr/>
        </p:nvSpPr>
        <p:spPr>
          <a:xfrm>
            <a:off x="5777577" y="3169012"/>
            <a:ext cx="4647285" cy="307777"/>
          </a:xfrm>
          <a:prstGeom prst="rect">
            <a:avLst/>
          </a:prstGeom>
          <a:solidFill>
            <a:schemeClr val="bg2"/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fi-FI" sz="1400" dirty="0">
                <a:latin typeface="Tw Cen MT" panose="020B0602020104020603" pitchFamily="34" charset="0"/>
                <a:cs typeface="Segoe UI" panose="020B0502040204020203" pitchFamily="34" charset="0"/>
              </a:rPr>
              <a:t>Menghadiri Bengkel Pemantauan Projek</a:t>
            </a:r>
            <a:endParaRPr lang="en-US" sz="1400" noProof="1">
              <a:solidFill>
                <a:schemeClr val="tx1">
                  <a:lumMod val="65000"/>
                  <a:lumOff val="3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22" name="Rectangle 31"/>
          <p:cNvSpPr>
            <a:spLocks noChangeArrowheads="1"/>
          </p:cNvSpPr>
          <p:nvPr/>
        </p:nvSpPr>
        <p:spPr bwMode="auto">
          <a:xfrm>
            <a:off x="59046" y="4443684"/>
            <a:ext cx="52094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700" b="1" dirty="0">
                <a:latin typeface="Century Gothic" panose="020B0502020202020204" pitchFamily="34" charset="0"/>
              </a:rPr>
              <a:t>6.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Rectangle 35"/>
          <p:cNvSpPr>
            <a:spLocks noChangeArrowheads="1"/>
          </p:cNvSpPr>
          <p:nvPr/>
        </p:nvSpPr>
        <p:spPr bwMode="auto">
          <a:xfrm>
            <a:off x="579994" y="4434589"/>
            <a:ext cx="4681108" cy="7386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Menyediakan manual/standard operating procedure (SOP) serta latihan untuk hasil projek yang diserahkan kepada syarikat</a:t>
            </a:r>
            <a:endParaRPr lang="ms-MY" altLang="en-US" sz="1400" noProof="1">
              <a:latin typeface="Tw Cen MT" panose="020B0602020104020603" pitchFamily="34" charset="0"/>
            </a:endParaRP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5284419" y="3145930"/>
            <a:ext cx="516476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9.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0038F7-1289-4B2A-B3C3-7F6E1B3EA219}"/>
              </a:ext>
            </a:extLst>
          </p:cNvPr>
          <p:cNvSpPr txBox="1"/>
          <p:nvPr/>
        </p:nvSpPr>
        <p:spPr>
          <a:xfrm>
            <a:off x="5777576" y="3637890"/>
            <a:ext cx="4647285" cy="738664"/>
          </a:xfrm>
          <a:prstGeom prst="rect">
            <a:avLst/>
          </a:prstGeom>
          <a:solidFill>
            <a:schemeClr val="bg2"/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fi-FI" sz="1400" dirty="0">
                <a:latin typeface="Tw Cen MT" panose="020B0602020104020603" pitchFamily="34" charset="0"/>
                <a:cs typeface="Segoe UI" panose="020B0502040204020203" pitchFamily="34" charset="0"/>
              </a:rPr>
              <a:t>Menjaga kerahsiaan maklumat yang diperoleh daripada syarikat dan KPT dengan mengisi Borang Non Disclosure Agreement (PPRN – 7).</a:t>
            </a:r>
            <a:endParaRPr lang="en-US" sz="1400" noProof="1">
              <a:solidFill>
                <a:schemeClr val="tx1">
                  <a:lumMod val="65000"/>
                  <a:lumOff val="35000"/>
                </a:schemeClr>
              </a:solidFill>
              <a:latin typeface="Tw Cen MT" panose="020B0602020104020603" pitchFamily="34" charset="0"/>
            </a:endParaRPr>
          </a:p>
        </p:txBody>
      </p:sp>
      <p:pic>
        <p:nvPicPr>
          <p:cNvPr id="21" name="Picture 29" descr="Image result for researcher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1" t="9921" r="11050" b="21729"/>
          <a:stretch>
            <a:fillRect/>
          </a:stretch>
        </p:blipFill>
        <p:spPr bwMode="auto">
          <a:xfrm>
            <a:off x="9622192" y="3989388"/>
            <a:ext cx="2868613" cy="286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17</a:t>
            </a:r>
          </a:p>
        </p:txBody>
      </p:sp>
    </p:spTree>
    <p:extLst>
      <p:ext uri="{BB962C8B-B14F-4D97-AF65-F5344CB8AC3E}">
        <p14:creationId xmlns:p14="http://schemas.microsoft.com/office/powerpoint/2010/main" val="3389403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F3CF23F9-0EEC-44ED-B9F4-7ADBB9D20D13}"/>
              </a:ext>
            </a:extLst>
          </p:cNvPr>
          <p:cNvSpPr txBox="1"/>
          <p:nvPr/>
        </p:nvSpPr>
        <p:spPr>
          <a:xfrm>
            <a:off x="579195" y="2308906"/>
            <a:ext cx="3709875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fi-FI" altLang="en-US" sz="1400" dirty="0">
                <a:latin typeface="Tw Cen MT" panose="020B0602020104020603" pitchFamily="34" charset="0"/>
                <a:cs typeface="Segoe UI" panose="020B0502040204020203" pitchFamily="34" charset="0"/>
              </a:rPr>
              <a:t>Memberikan komitmen pembiayaan sebagaimana yang dipersetujui dalam Nota Komitmen Syarikat (PPRN - 2)</a:t>
            </a:r>
            <a:endParaRPr lang="ms-MY" altLang="en-US" sz="1400" noProof="1">
              <a:latin typeface="Tw Cen MT" panose="020B06020201040206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0038F7-1289-4B2A-B3C3-7F6E1B3EA219}"/>
              </a:ext>
            </a:extLst>
          </p:cNvPr>
          <p:cNvSpPr txBox="1"/>
          <p:nvPr/>
        </p:nvSpPr>
        <p:spPr>
          <a:xfrm>
            <a:off x="8287542" y="1519597"/>
            <a:ext cx="3635841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en-US" sz="1400" noProof="1">
                <a:latin typeface="Tw Cen MT" panose="020B0602020104020603" pitchFamily="34" charset="0"/>
              </a:rPr>
              <a:t>Mengambil bahagian dalam kaji selidik oleh KPT atau pihak tertentu yang dilantik untuk kajian produktiviti atau pengumpulan data berkaitan projek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F4AA7E1-B9D1-40A1-85E7-663FB384CC9C}"/>
              </a:ext>
            </a:extLst>
          </p:cNvPr>
          <p:cNvSpPr txBox="1"/>
          <p:nvPr/>
        </p:nvSpPr>
        <p:spPr>
          <a:xfrm>
            <a:off x="585153" y="1674865"/>
            <a:ext cx="370391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Menghadiri sesi pembentangan projek dan sesi penyerahan surat tawaran projek</a:t>
            </a:r>
            <a:endParaRPr lang="en-US" sz="1400" b="1" noProof="1">
              <a:latin typeface="Tw Cen MT" panose="020B06020201040206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10FD986-B22C-4919-A058-08F6840E2F11}"/>
              </a:ext>
            </a:extLst>
          </p:cNvPr>
          <p:cNvSpPr txBox="1"/>
          <p:nvPr/>
        </p:nvSpPr>
        <p:spPr>
          <a:xfrm>
            <a:off x="549271" y="3158391"/>
            <a:ext cx="3754413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Memberikan maklumat berkaitan projek untuk laporan projek (PPRN – 3, PPRN - 4 dan PPRN - 5) kepada penyelidik agar laporan dapat dihantar mengikut tempoh yang ditetapkan dalam surat tawaran projek</a:t>
            </a:r>
            <a:endParaRPr lang="en-US" sz="1400" b="1" noProof="1">
              <a:latin typeface="Tw Cen MT" panose="020B06020201040206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5F7A62-4EEF-4327-9229-0D88504B9429}"/>
              </a:ext>
            </a:extLst>
          </p:cNvPr>
          <p:cNvSpPr txBox="1"/>
          <p:nvPr/>
        </p:nvSpPr>
        <p:spPr>
          <a:xfrm>
            <a:off x="579195" y="978814"/>
            <a:ext cx="372449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Memastikan borang permohonan PPRN (PPRN – 1) berkaitan dengan syarikat diisi dengan lengkap</a:t>
            </a:r>
            <a:endParaRPr lang="en-US" sz="1400" b="1" noProof="1">
              <a:latin typeface="Tw Cen MT" panose="020B0602020104020603" pitchFamily="34" charset="0"/>
            </a:endParaRPr>
          </a:p>
        </p:txBody>
      </p:sp>
      <p:sp>
        <p:nvSpPr>
          <p:cNvPr id="7178" name="Rectangle 27"/>
          <p:cNvSpPr>
            <a:spLocks noChangeArrowheads="1"/>
          </p:cNvSpPr>
          <p:nvPr/>
        </p:nvSpPr>
        <p:spPr bwMode="auto">
          <a:xfrm>
            <a:off x="9617" y="968632"/>
            <a:ext cx="46990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1.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79" name="Rectangle 28"/>
          <p:cNvSpPr>
            <a:spLocks noChangeArrowheads="1"/>
          </p:cNvSpPr>
          <p:nvPr/>
        </p:nvSpPr>
        <p:spPr bwMode="auto">
          <a:xfrm>
            <a:off x="28333" y="1636746"/>
            <a:ext cx="471487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2.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80" name="Rectangle 29"/>
          <p:cNvSpPr>
            <a:spLocks noChangeArrowheads="1"/>
          </p:cNvSpPr>
          <p:nvPr/>
        </p:nvSpPr>
        <p:spPr bwMode="auto">
          <a:xfrm>
            <a:off x="47841" y="2375108"/>
            <a:ext cx="47148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3.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81" name="Rectangle 30"/>
          <p:cNvSpPr>
            <a:spLocks noChangeArrowheads="1"/>
          </p:cNvSpPr>
          <p:nvPr/>
        </p:nvSpPr>
        <p:spPr bwMode="auto">
          <a:xfrm>
            <a:off x="44189" y="3226037"/>
            <a:ext cx="469900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4.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82" name="Rectangle 31"/>
          <p:cNvSpPr>
            <a:spLocks noChangeArrowheads="1"/>
          </p:cNvSpPr>
          <p:nvPr/>
        </p:nvSpPr>
        <p:spPr bwMode="auto">
          <a:xfrm>
            <a:off x="2551" y="4535587"/>
            <a:ext cx="47148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5.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83" name="Rectangle 35"/>
          <p:cNvSpPr>
            <a:spLocks noChangeArrowheads="1"/>
          </p:cNvSpPr>
          <p:nvPr/>
        </p:nvSpPr>
        <p:spPr bwMode="auto">
          <a:xfrm>
            <a:off x="557720" y="4470054"/>
            <a:ext cx="374596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ms-MY" sz="1400" dirty="0">
                <a:latin typeface="Tw Cen MT" panose="020B0602020104020603" pitchFamily="34" charset="0"/>
                <a:cs typeface="Segoe UI" panose="020B0502040204020203" pitchFamily="34" charset="0"/>
              </a:rPr>
              <a:t>Memberikan kerjasama sewajarnya terhadap pelaksanaan projek termasuk memberi akses fasiliti, premis dan maklumat berkaitan projek kepada penyelidik</a:t>
            </a:r>
            <a:endParaRPr lang="ms-MY" altLang="en-US" sz="1400" noProof="1">
              <a:latin typeface="Tw Cen MT" panose="020B0602020104020603" pitchFamily="34" charset="0"/>
            </a:endParaRPr>
          </a:p>
        </p:txBody>
      </p:sp>
      <p:sp>
        <p:nvSpPr>
          <p:cNvPr id="7185" name="Rectangle 36"/>
          <p:cNvSpPr>
            <a:spLocks noChangeArrowheads="1"/>
          </p:cNvSpPr>
          <p:nvPr/>
        </p:nvSpPr>
        <p:spPr bwMode="auto">
          <a:xfrm>
            <a:off x="44189" y="5535633"/>
            <a:ext cx="41818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6.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86" name="Rectangle 38"/>
          <p:cNvSpPr>
            <a:spLocks noChangeArrowheads="1"/>
          </p:cNvSpPr>
          <p:nvPr/>
        </p:nvSpPr>
        <p:spPr bwMode="auto">
          <a:xfrm>
            <a:off x="7692286" y="5181690"/>
            <a:ext cx="585729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12.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87" name="Rectangle 3"/>
          <p:cNvSpPr>
            <a:spLocks noChangeArrowheads="1"/>
          </p:cNvSpPr>
          <p:nvPr/>
        </p:nvSpPr>
        <p:spPr bwMode="auto">
          <a:xfrm>
            <a:off x="8245553" y="916113"/>
            <a:ext cx="363584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ms-MY" altLang="en-US" sz="1400" noProof="1">
                <a:latin typeface="Tw Cen MT" panose="020B0602020104020603" pitchFamily="34" charset="0"/>
              </a:rPr>
              <a:t>Membenarkan KPT dan PPP IPT/PRI untuk melakukan lawatan tapak pada bila-bila masa</a:t>
            </a:r>
          </a:p>
        </p:txBody>
      </p:sp>
      <p:sp>
        <p:nvSpPr>
          <p:cNvPr id="7188" name="Rectangle 39"/>
          <p:cNvSpPr>
            <a:spLocks noChangeArrowheads="1"/>
          </p:cNvSpPr>
          <p:nvPr/>
        </p:nvSpPr>
        <p:spPr bwMode="auto">
          <a:xfrm>
            <a:off x="7723702" y="825298"/>
            <a:ext cx="6096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7.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89" name="Rectangle 4"/>
          <p:cNvSpPr>
            <a:spLocks noChangeArrowheads="1"/>
          </p:cNvSpPr>
          <p:nvPr/>
        </p:nvSpPr>
        <p:spPr bwMode="auto">
          <a:xfrm>
            <a:off x="8273770" y="3796923"/>
            <a:ext cx="3635841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ms-MY" altLang="en-US" sz="1400" noProof="1">
                <a:latin typeface="Tw Cen MT" panose="020B0602020104020603" pitchFamily="34" charset="0"/>
              </a:rPr>
              <a:t>Membenarkan KPT pada bila-bila masa menyemak akaun atau apa-apa dokumen berkaitan projek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74638" y="685800"/>
            <a:ext cx="550862" cy="0"/>
          </a:xfrm>
          <a:prstGeom prst="line">
            <a:avLst/>
          </a:prstGeom>
          <a:ln w="57150">
            <a:solidFill>
              <a:srgbClr val="2235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1" name="Rectangle 6"/>
          <p:cNvSpPr>
            <a:spLocks noChangeArrowheads="1"/>
          </p:cNvSpPr>
          <p:nvPr/>
        </p:nvSpPr>
        <p:spPr bwMode="auto">
          <a:xfrm>
            <a:off x="7723702" y="2470660"/>
            <a:ext cx="490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800" b="1" dirty="0">
                <a:latin typeface="Century Gothic" panose="020B0502020202020204" pitchFamily="34" charset="0"/>
              </a:rPr>
              <a:t>9.</a:t>
            </a:r>
            <a:endParaRPr lang="en-MY" altLang="en-US" sz="18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93" name="Rectangle 45"/>
          <p:cNvSpPr>
            <a:spLocks noChangeArrowheads="1"/>
          </p:cNvSpPr>
          <p:nvPr/>
        </p:nvSpPr>
        <p:spPr bwMode="auto">
          <a:xfrm>
            <a:off x="7689739" y="1519597"/>
            <a:ext cx="609600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8.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7194" name="Rectangle 8"/>
          <p:cNvSpPr>
            <a:spLocks noChangeArrowheads="1"/>
          </p:cNvSpPr>
          <p:nvPr/>
        </p:nvSpPr>
        <p:spPr bwMode="auto">
          <a:xfrm>
            <a:off x="8273770" y="4622987"/>
            <a:ext cx="3635841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ms-MY" altLang="en-US" sz="1400" dirty="0">
                <a:latin typeface="Tw Cen MT" panose="020B0602020104020603" pitchFamily="34" charset="0"/>
                <a:cs typeface="Segoe UI" panose="020B0502040204020203" pitchFamily="34" charset="0"/>
              </a:rPr>
              <a:t>Menghadiri Bengkel Pemantauan Projek yang diadakan oleh KPT</a:t>
            </a:r>
            <a:endParaRPr lang="en-MY" altLang="en-US" sz="1400" dirty="0">
              <a:latin typeface="Tw Cen MT" panose="020B0602020104020603" pitchFamily="34" charset="0"/>
              <a:cs typeface="Segoe UI" panose="020B0502040204020203" pitchFamily="34" charset="0"/>
            </a:endParaRPr>
          </a:p>
        </p:txBody>
      </p:sp>
      <p:sp>
        <p:nvSpPr>
          <p:cNvPr id="7195" name="Rectangle 47"/>
          <p:cNvSpPr>
            <a:spLocks noChangeArrowheads="1"/>
          </p:cNvSpPr>
          <p:nvPr/>
        </p:nvSpPr>
        <p:spPr bwMode="auto">
          <a:xfrm>
            <a:off x="7704223" y="3796923"/>
            <a:ext cx="561862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10.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18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0038F7-1289-4B2A-B3C3-7F6E1B3EA219}"/>
              </a:ext>
            </a:extLst>
          </p:cNvPr>
          <p:cNvSpPr txBox="1"/>
          <p:nvPr/>
        </p:nvSpPr>
        <p:spPr>
          <a:xfrm>
            <a:off x="587541" y="5483970"/>
            <a:ext cx="371614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sv-SE" sz="1400" dirty="0">
                <a:latin typeface="Tw Cen MT" panose="020B0602020104020603" pitchFamily="34" charset="0"/>
                <a:cs typeface="Segoe UI" panose="020B0502040204020203" pitchFamily="34" charset="0"/>
              </a:rPr>
              <a:t>Memastikan hasil projek yang diserahkan tidak boleh dijual dan dipindah milik dalam masa 2 tahun selepas tarikh serahan projek bagi tujuan pemantauan prestasi projek</a:t>
            </a:r>
            <a:endParaRPr lang="en-US" sz="1400" noProof="1">
              <a:solidFill>
                <a:schemeClr val="tx1">
                  <a:lumMod val="65000"/>
                  <a:lumOff val="3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7743526" y="4593165"/>
            <a:ext cx="50202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MY" altLang="en-US" sz="1700" b="1" dirty="0">
                <a:latin typeface="Century Gothic" panose="020B0502020202020204" pitchFamily="34" charset="0"/>
              </a:rPr>
              <a:t>11.</a:t>
            </a:r>
            <a:endParaRPr lang="en-MY" altLang="en-US" sz="17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238295" y="57233"/>
            <a:ext cx="11125200" cy="72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800" b="1" dirty="0">
                <a:latin typeface="Tw Cen MT" panose="020B0602020104020603" pitchFamily="34" charset="0"/>
              </a:rPr>
              <a:t>PERANAN DAN TANGGUNGJAWAB SYARIKAT</a:t>
            </a: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8287542" y="5222360"/>
            <a:ext cx="3622069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ms-MY" altLang="en-US" sz="1400" dirty="0">
                <a:latin typeface="Tw Cen MT" panose="020B0602020104020603" pitchFamily="34" charset="0"/>
                <a:cs typeface="Segoe UI" panose="020B0502040204020203" pitchFamily="34" charset="0"/>
              </a:rPr>
              <a:t>Menjaga kerahsiaan maklumat yang diperoleh daripada penyelidik dan KPT dengan mengisi Borang Non Disclosure Agreement (PPRN – 7)</a:t>
            </a:r>
            <a:endParaRPr lang="en-MY" altLang="en-US" sz="1400" dirty="0">
              <a:latin typeface="Tw Cen MT" panose="020B0602020104020603" pitchFamily="34" charset="0"/>
              <a:cs typeface="Segoe UI" panose="020B0502040204020203" pitchFamily="34" charset="0"/>
            </a:endParaRPr>
          </a:p>
        </p:txBody>
      </p:sp>
      <p:pic>
        <p:nvPicPr>
          <p:cNvPr id="5122" name="Picture 2" descr="Image result for company project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2" t="7424" r="16162" b="194"/>
          <a:stretch/>
        </p:blipFill>
        <p:spPr bwMode="auto">
          <a:xfrm>
            <a:off x="4484175" y="1848248"/>
            <a:ext cx="3318238" cy="301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E0038F7-1289-4B2A-B3C3-7F6E1B3EA219}"/>
              </a:ext>
            </a:extLst>
          </p:cNvPr>
          <p:cNvSpPr txBox="1"/>
          <p:nvPr/>
        </p:nvSpPr>
        <p:spPr>
          <a:xfrm>
            <a:off x="8287542" y="2552114"/>
            <a:ext cx="3635841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rIns="0" anchor="b">
            <a:spAutoFit/>
          </a:bodyPr>
          <a:lstStyle/>
          <a:p>
            <a:pPr algn="just">
              <a:defRPr/>
            </a:pPr>
            <a:r>
              <a:rPr lang="en-US" sz="1400" noProof="1">
                <a:latin typeface="Tw Cen MT" panose="020B0602020104020603" pitchFamily="34" charset="0"/>
              </a:rPr>
              <a:t>Memberi sumbangan selain daripada komitmen kewangan kepada projek seperti mengambil pelajar industri, memberikan latihan kepada industri setempat dan menawarkan pekerjaan kepada pelajar yang terlibat</a:t>
            </a:r>
          </a:p>
        </p:txBody>
      </p:sp>
    </p:spTree>
    <p:extLst>
      <p:ext uri="{BB962C8B-B14F-4D97-AF65-F5344CB8AC3E}">
        <p14:creationId xmlns:p14="http://schemas.microsoft.com/office/powerpoint/2010/main" val="2480501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74638" y="685800"/>
            <a:ext cx="550862" cy="0"/>
          </a:xfrm>
          <a:prstGeom prst="line">
            <a:avLst/>
          </a:prstGeom>
          <a:ln w="57150">
            <a:solidFill>
              <a:srgbClr val="2235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238295" y="57233"/>
            <a:ext cx="11125200" cy="72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800" b="1" dirty="0">
                <a:latin typeface="Tw Cen MT" panose="020B0602020104020603" pitchFamily="34" charset="0"/>
              </a:rPr>
              <a:t>KAWALAN DAN PENALTI</a:t>
            </a:r>
          </a:p>
        </p:txBody>
      </p:sp>
      <p:sp>
        <p:nvSpPr>
          <p:cNvPr id="7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19</a:t>
            </a:r>
          </a:p>
        </p:txBody>
      </p:sp>
      <p:sp>
        <p:nvSpPr>
          <p:cNvPr id="8" name="Rectangle 7"/>
          <p:cNvSpPr/>
          <p:nvPr/>
        </p:nvSpPr>
        <p:spPr>
          <a:xfrm>
            <a:off x="274638" y="1032783"/>
            <a:ext cx="3385570" cy="5290679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marL="0" marR="0" lvl="2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504950" algn="l"/>
              </a:tabLst>
            </a:pPr>
            <a:r>
              <a:rPr lang="ms-MY" sz="1200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PENYELIDIK </a:t>
            </a:r>
            <a:r>
              <a:rPr lang="ms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boleh dikenakan penalti sekiranya: </a:t>
            </a:r>
            <a:endParaRPr lang="en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ms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7013" marR="0" lvl="3" indent="-2270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ms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 menghantar laporan awal, interim dan akhir pada tarikh yang telah ditetapkan </a:t>
            </a:r>
          </a:p>
          <a:p>
            <a:pPr marL="227013" marR="0" lvl="3" indent="-2270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ms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 mencapai objektif projek yang dipersetujui; </a:t>
            </a:r>
          </a:p>
          <a:p>
            <a:pPr marL="227013" marR="0" lvl="3" indent="-2270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ms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 menyelesaikan projek atas sebab-sebab yang tidak dinyatakan secara jelas dan tiada surat pemakluman kepada KPT melalui PPP; </a:t>
            </a:r>
          </a:p>
          <a:p>
            <a:pPr marL="227013" marR="0" lvl="3" indent="-2270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ms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berbelanja melebihi had/tuntutan selepas tamat tempoh penyelidikan atas kecuaian penyelidik sendiri; </a:t>
            </a:r>
          </a:p>
          <a:p>
            <a:pPr marL="227013" marR="0" lvl="3" indent="-2270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ms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menukar skop tanpa kelulusan KPT; </a:t>
            </a:r>
          </a:p>
          <a:p>
            <a:pPr marL="227013" marR="0" lvl="3" indent="-2270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ms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 mematuhi perkara-perkara lain yang dinyatakan dalam Garis Panduan Pelaksanaan PPRN 2.0.</a:t>
            </a:r>
          </a:p>
          <a:p>
            <a:pPr marL="227013" marR="0" lvl="3" indent="-2270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ms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7013" marR="0" lvl="3" indent="-2270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ms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7013" marR="0" lvl="3" indent="-2270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ms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6554" y="1032783"/>
            <a:ext cx="3307057" cy="535531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marL="0" marR="0" lvl="2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504950" algn="l"/>
              </a:tabLst>
            </a:pPr>
            <a:r>
              <a:rPr lang="en-MY" sz="1200" b="1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SYARIKAT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dikenakan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penalti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sekiranya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marR="0" lvl="2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504950" algn="l"/>
              </a:tabLst>
            </a:pPr>
            <a:endParaRPr lang="en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memberikan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komitmen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seperti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dipersetujui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dalam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Nota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Komitmen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syarikat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endParaRPr lang="en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menghadiri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bengkel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pemantauan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endParaRPr lang="en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memberikan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kerjasama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kepada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penyelidik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dalam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pelaksanaan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</a:t>
            </a:r>
            <a:r>
              <a:rPr lang="en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MY" sz="12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endParaRPr lang="en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r>
              <a:rPr lang="ms-MY" sz="12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 mematuhi perkara-perkara lain yang dinyatakan dalam Garis Panduan Pelaksanaan PPRN 2.0.</a:t>
            </a:r>
            <a:endParaRPr lang="en-MY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en-US" sz="1200" dirty="0"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en-US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en-US" sz="1200" dirty="0"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en-US" sz="1200" dirty="0"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en-US" sz="12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en-US" sz="1200" dirty="0"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  <a:tabLst>
                <a:tab pos="1504950" algn="l"/>
              </a:tabLst>
            </a:pPr>
            <a:endParaRPr lang="en-US" sz="1200" dirty="0"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71743" y="1655165"/>
            <a:ext cx="4315160" cy="35717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MY" sz="14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Antara </a:t>
            </a:r>
            <a:r>
              <a:rPr lang="en-MY" sz="14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penalti</a:t>
            </a:r>
            <a:r>
              <a:rPr lang="en-MY" sz="14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MY" sz="14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n-MY" sz="14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dikenakan</a:t>
            </a:r>
            <a:r>
              <a:rPr lang="en-MY" sz="14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ms-MY" sz="14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</a:pPr>
            <a:r>
              <a:rPr lang="ms-MY" sz="14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Sekatan terhadap perbelanjaan; atau 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</a:pPr>
            <a:r>
              <a:rPr lang="ms-MY" sz="14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Disenarai hitam dan tidak layak memohon geran  PPRN bagi tempoh dua (2) tahun*;  atau</a:t>
            </a:r>
            <a:endParaRPr lang="en-MY" sz="14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</a:pPr>
            <a:r>
              <a:rPr lang="ms-MY" sz="14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Penyelidik yang berbelanja melebihi had/tuntutan selepas tamat  tempoh projek atas kecuaian penyelidik sendiri perlu membayar semula peruntukan yang telah dibelanjakan kecuali atas justifikasi yang telah diperakui oleh PPP; atau</a:t>
            </a:r>
            <a:endParaRPr lang="en-MY" sz="14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</a:pPr>
            <a:r>
              <a:rPr lang="ms-MY" sz="14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 boleh dihentikan; atau</a:t>
            </a:r>
            <a:endParaRPr lang="en-MY" sz="14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Both"/>
            </a:pPr>
            <a:r>
              <a:rPr lang="ms-MY" sz="1400" dirty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Penalti-penalti lain yang akan ditentukan oleh KPT.</a:t>
            </a:r>
            <a:endParaRPr lang="en-MY" sz="1400" dirty="0"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Image result for penalty fine ic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2" b="25901"/>
          <a:stretch/>
        </p:blipFill>
        <p:spPr bwMode="auto">
          <a:xfrm>
            <a:off x="8518717" y="247319"/>
            <a:ext cx="2476500" cy="111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9212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104"/>
          <p:cNvGrpSpPr>
            <a:grpSpLocks/>
          </p:cNvGrpSpPr>
          <p:nvPr/>
        </p:nvGrpSpPr>
        <p:grpSpPr bwMode="auto">
          <a:xfrm>
            <a:off x="6745288" y="1120775"/>
            <a:ext cx="5264150" cy="3767138"/>
            <a:chOff x="7229493" y="1023481"/>
            <a:chExt cx="5229889" cy="2963549"/>
          </a:xfrm>
        </p:grpSpPr>
        <p:sp>
          <p:nvSpPr>
            <p:cNvPr id="104" name="Rectangle 103"/>
            <p:cNvSpPr/>
            <p:nvPr/>
          </p:nvSpPr>
          <p:spPr>
            <a:xfrm>
              <a:off x="7229493" y="1023481"/>
              <a:ext cx="4859254" cy="29635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MY">
                <a:solidFill>
                  <a:prstClr val="white"/>
                </a:solidFill>
              </a:endParaRPr>
            </a:p>
          </p:txBody>
        </p:sp>
        <p:graphicFrame>
          <p:nvGraphicFramePr>
            <p:cNvPr id="68" name="Chart 67"/>
            <p:cNvGraphicFramePr>
              <a:graphicFrameLocks/>
            </p:cNvGraphicFramePr>
            <p:nvPr/>
          </p:nvGraphicFramePr>
          <p:xfrm>
            <a:off x="8019539" y="1428744"/>
            <a:ext cx="3362943" cy="23757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2011" name="TextBox 47"/>
            <p:cNvSpPr txBox="1">
              <a:spLocks noChangeArrowheads="1"/>
            </p:cNvSpPr>
            <p:nvPr/>
          </p:nvSpPr>
          <p:spPr bwMode="auto">
            <a:xfrm>
              <a:off x="7244008" y="2278543"/>
              <a:ext cx="1435466" cy="363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Tw Cen MT" pitchFamily="34" charset="0"/>
                </a:rPr>
                <a:t>MIKRO</a:t>
              </a: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Tw Cen MT" pitchFamily="34" charset="0"/>
                </a:rPr>
                <a:t>(361, 64%)</a:t>
              </a:r>
              <a:endParaRPr lang="ms-MY" altLang="en-US" sz="1200" b="1">
                <a:solidFill>
                  <a:srgbClr val="000000"/>
                </a:solidFill>
                <a:latin typeface="Tw Cen MT" pitchFamily="34" charset="0"/>
              </a:endParaRPr>
            </a:p>
          </p:txBody>
        </p:sp>
        <p:cxnSp>
          <p:nvCxnSpPr>
            <p:cNvPr id="70" name="Elbow Connector 69"/>
            <p:cNvCxnSpPr>
              <a:stCxn id="42011" idx="2"/>
            </p:cNvCxnSpPr>
            <p:nvPr/>
          </p:nvCxnSpPr>
          <p:spPr>
            <a:xfrm rot="16200000" flipH="1">
              <a:off x="8062842" y="2540462"/>
              <a:ext cx="178588" cy="38167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13" name="TextBox 47"/>
            <p:cNvSpPr txBox="1">
              <a:spLocks noChangeArrowheads="1"/>
            </p:cNvSpPr>
            <p:nvPr/>
          </p:nvSpPr>
          <p:spPr bwMode="auto">
            <a:xfrm>
              <a:off x="10522947" y="1076437"/>
              <a:ext cx="1406518" cy="363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Tw Cen MT" pitchFamily="34" charset="0"/>
                </a:rPr>
                <a:t>KECIL</a:t>
              </a: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>
                  <a:solidFill>
                    <a:srgbClr val="7F7F7F"/>
                  </a:solidFill>
                  <a:latin typeface="Tw Cen MT" pitchFamily="34" charset="0"/>
                </a:rPr>
                <a:t> </a:t>
              </a:r>
              <a:r>
                <a:rPr lang="en-US" altLang="en-US" sz="1200" b="1">
                  <a:solidFill>
                    <a:srgbClr val="000000"/>
                  </a:solidFill>
                  <a:latin typeface="Tw Cen MT" pitchFamily="34" charset="0"/>
                </a:rPr>
                <a:t>(188,34%)</a:t>
              </a:r>
              <a:endParaRPr lang="ms-MY" altLang="en-US" sz="1200" b="1">
                <a:solidFill>
                  <a:srgbClr val="000000"/>
                </a:solidFill>
                <a:latin typeface="Tw Cen MT" pitchFamily="34" charset="0"/>
              </a:endParaRPr>
            </a:p>
          </p:txBody>
        </p:sp>
        <p:sp>
          <p:nvSpPr>
            <p:cNvPr id="42014" name="TextBox 47"/>
            <p:cNvSpPr txBox="1">
              <a:spLocks noChangeArrowheads="1"/>
            </p:cNvSpPr>
            <p:nvPr/>
          </p:nvSpPr>
          <p:spPr bwMode="auto">
            <a:xfrm>
              <a:off x="11035080" y="2083227"/>
              <a:ext cx="1241788" cy="363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Tw Cen MT" pitchFamily="34" charset="0"/>
                </a:rPr>
                <a:t>SEDERHANA</a:t>
              </a: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Tw Cen MT" pitchFamily="34" charset="0"/>
                </a:rPr>
                <a:t> (7, 1%)</a:t>
              </a:r>
              <a:endParaRPr lang="ms-MY" altLang="en-US" sz="1200" b="1">
                <a:solidFill>
                  <a:srgbClr val="000000"/>
                </a:solidFill>
                <a:latin typeface="Tw Cen MT" pitchFamily="34" charset="0"/>
              </a:endParaRPr>
            </a:p>
          </p:txBody>
        </p:sp>
        <p:sp>
          <p:nvSpPr>
            <p:cNvPr id="42015" name="TextBox 47"/>
            <p:cNvSpPr txBox="1">
              <a:spLocks noChangeArrowheads="1"/>
            </p:cNvSpPr>
            <p:nvPr/>
          </p:nvSpPr>
          <p:spPr bwMode="auto">
            <a:xfrm>
              <a:off x="11217594" y="3069255"/>
              <a:ext cx="1241788" cy="217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b="1">
                  <a:solidFill>
                    <a:srgbClr val="000000"/>
                  </a:solidFill>
                  <a:latin typeface="Tw Cen MT" pitchFamily="34" charset="0"/>
                </a:rPr>
                <a:t>BESAR (6, 1%)</a:t>
              </a:r>
              <a:endParaRPr lang="ms-MY" altLang="en-US" sz="1200" b="1">
                <a:solidFill>
                  <a:srgbClr val="000000"/>
                </a:solidFill>
                <a:latin typeface="Tw Cen MT" pitchFamily="34" charset="0"/>
              </a:endParaRPr>
            </a:p>
          </p:txBody>
        </p:sp>
        <p:cxnSp>
          <p:nvCxnSpPr>
            <p:cNvPr id="74" name="Elbow Connector 73"/>
            <p:cNvCxnSpPr/>
            <p:nvPr/>
          </p:nvCxnSpPr>
          <p:spPr>
            <a:xfrm rot="5400000">
              <a:off x="10162987" y="1267048"/>
              <a:ext cx="359672" cy="35959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Elbow Connector 74"/>
            <p:cNvCxnSpPr/>
            <p:nvPr/>
          </p:nvCxnSpPr>
          <p:spPr>
            <a:xfrm rot="10800000" flipV="1">
              <a:off x="10628289" y="2278587"/>
              <a:ext cx="466842" cy="247275"/>
            </a:xfrm>
            <a:prstGeom prst="bentConnector3">
              <a:avLst>
                <a:gd name="adj1" fmla="val 100348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Elbow Connector 75"/>
            <p:cNvCxnSpPr/>
            <p:nvPr/>
          </p:nvCxnSpPr>
          <p:spPr>
            <a:xfrm rot="16200000" flipV="1">
              <a:off x="10669527" y="2642882"/>
              <a:ext cx="595707" cy="501539"/>
            </a:xfrm>
            <a:prstGeom prst="bentConnector3">
              <a:avLst>
                <a:gd name="adj1" fmla="val 96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Subtitle 2"/>
            <p:cNvSpPr txBox="1">
              <a:spLocks/>
            </p:cNvSpPr>
            <p:nvPr/>
          </p:nvSpPr>
          <p:spPr>
            <a:xfrm>
              <a:off x="9221456" y="2427201"/>
              <a:ext cx="952609" cy="236035"/>
            </a:xfrm>
            <a:prstGeom prst="rect">
              <a:avLst/>
            </a:prstGeom>
            <a:noFill/>
          </p:spPr>
          <p:txBody>
            <a:bodyPr lIns="0" rIns="0" anchor="ctr"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en-US" sz="1400" b="1" spc="150" dirty="0">
                  <a:solidFill>
                    <a:prstClr val="black"/>
                  </a:solidFill>
                  <a:latin typeface="Tw Cen MT" panose="020B0602020104020603" pitchFamily="34" charset="0"/>
                </a:rPr>
                <a:t>SAIZ SYARIKAT</a:t>
              </a:r>
            </a:p>
          </p:txBody>
        </p:sp>
      </p:grpSp>
      <p:grpSp>
        <p:nvGrpSpPr>
          <p:cNvPr id="41987" name="Group 18"/>
          <p:cNvGrpSpPr>
            <a:grpSpLocks/>
          </p:cNvGrpSpPr>
          <p:nvPr/>
        </p:nvGrpSpPr>
        <p:grpSpPr bwMode="auto">
          <a:xfrm>
            <a:off x="117475" y="187325"/>
            <a:ext cx="11360150" cy="628650"/>
            <a:chOff x="461546" y="264308"/>
            <a:chExt cx="15892075" cy="628387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61546" y="264308"/>
              <a:ext cx="15892075" cy="418925"/>
            </a:xfrm>
            <a:prstGeom prst="rect">
              <a:avLst/>
            </a:prstGeom>
            <a:noFill/>
          </p:spPr>
          <p:txBody>
            <a:bodyPr lIns="0" rIns="0" anchor="ctr"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nn-NO" sz="2400" b="1" spc="150" dirty="0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DATA PROJEK – </a:t>
              </a:r>
              <a:r>
                <a:rPr lang="nn-NO" b="1" spc="150" dirty="0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PROJEK PPRN 1.0 </a:t>
              </a:r>
              <a:r>
                <a:rPr lang="nn-NO" sz="2400" b="1" spc="150" dirty="0">
                  <a:solidFill>
                    <a:prstClr val="black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MENGIKUT SEKTOR DAN SAIZ SYARIKAT(2014 – DISEMBER 2019)</a:t>
              </a:r>
              <a:endParaRPr lang="en-US" sz="2400" b="1" spc="15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61546" y="892695"/>
              <a:ext cx="723982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1"/>
          <p:cNvSpPr txBox="1">
            <a:spLocks/>
          </p:cNvSpPr>
          <p:nvPr/>
        </p:nvSpPr>
        <p:spPr bwMode="auto">
          <a:xfrm>
            <a:off x="6745288" y="4543425"/>
            <a:ext cx="4918075" cy="12319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defRPr/>
            </a:pPr>
            <a:r>
              <a:rPr lang="ms-MY" sz="2400" b="1" dirty="0">
                <a:solidFill>
                  <a:prstClr val="black"/>
                </a:solidFill>
                <a:latin typeface="Tw Cen MT" panose="020B0602020104020603" pitchFamily="34" charset="0"/>
              </a:rPr>
              <a:t>JUMLAH KOS = RM22,902,345</a:t>
            </a:r>
            <a:endParaRPr lang="ms-MY" sz="700" dirty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algn="just">
              <a:defRPr/>
            </a:pPr>
            <a:r>
              <a:rPr lang="ms-MY" sz="1800" dirty="0">
                <a:solidFill>
                  <a:prstClr val="black"/>
                </a:solidFill>
                <a:latin typeface="Tw Cen MT" panose="020B0602020104020603" pitchFamily="34" charset="0"/>
              </a:rPr>
              <a:t> </a:t>
            </a:r>
            <a:r>
              <a:rPr lang="ms-MY" sz="1800" b="1" dirty="0">
                <a:solidFill>
                  <a:prstClr val="black"/>
                </a:solidFill>
                <a:latin typeface="Tw Cen MT" panose="020B0602020104020603" pitchFamily="34" charset="0"/>
              </a:rPr>
              <a:t>RM18,859,732.40 (82%)</a:t>
            </a:r>
            <a:r>
              <a:rPr lang="ms-MY" sz="1800" dirty="0">
                <a:solidFill>
                  <a:prstClr val="black"/>
                </a:solidFill>
                <a:latin typeface="Tw Cen MT" panose="020B0602020104020603" pitchFamily="34" charset="0"/>
              </a:rPr>
              <a:t> dibiayai oleh PPRN dan  </a:t>
            </a:r>
            <a:r>
              <a:rPr lang="ms-MY" sz="1800" b="1" dirty="0">
                <a:solidFill>
                  <a:prstClr val="black"/>
                </a:solidFill>
                <a:latin typeface="Tw Cen MT" panose="020B0602020104020603" pitchFamily="34" charset="0"/>
              </a:rPr>
              <a:t>RM4,042,612.60 (18%)</a:t>
            </a:r>
            <a:r>
              <a:rPr lang="ms-MY" sz="1800" dirty="0">
                <a:solidFill>
                  <a:prstClr val="black"/>
                </a:solidFill>
                <a:latin typeface="Tw Cen MT" panose="020B0602020104020603" pitchFamily="34" charset="0"/>
              </a:rPr>
              <a:t> dibiayai oleh syarikat</a:t>
            </a:r>
            <a:endParaRPr lang="en-MY" sz="18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  <p:pic>
        <p:nvPicPr>
          <p:cNvPr id="41989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3370263"/>
            <a:ext cx="90170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990" name="Group 9"/>
          <p:cNvGrpSpPr>
            <a:grpSpLocks/>
          </p:cNvGrpSpPr>
          <p:nvPr/>
        </p:nvGrpSpPr>
        <p:grpSpPr bwMode="auto">
          <a:xfrm>
            <a:off x="-2506663" y="1627188"/>
            <a:ext cx="9944101" cy="4667250"/>
            <a:chOff x="-2662508" y="1187775"/>
            <a:chExt cx="9944099" cy="4667250"/>
          </a:xfrm>
        </p:grpSpPr>
        <p:graphicFrame>
          <p:nvGraphicFramePr>
            <p:cNvPr id="24" name="Chart 23"/>
            <p:cNvGraphicFramePr>
              <a:graphicFrameLocks/>
            </p:cNvGraphicFramePr>
            <p:nvPr/>
          </p:nvGraphicFramePr>
          <p:xfrm>
            <a:off x="-2662508" y="1187775"/>
            <a:ext cx="9944099" cy="46672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1998" name="TextBox 47"/>
            <p:cNvSpPr txBox="1">
              <a:spLocks noChangeArrowheads="1"/>
            </p:cNvSpPr>
            <p:nvPr/>
          </p:nvSpPr>
          <p:spPr bwMode="auto">
            <a:xfrm>
              <a:off x="280486" y="1246356"/>
              <a:ext cx="164013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w Cen MT" pitchFamily="34" charset="0"/>
                </a:rPr>
                <a:t>PEMBUATAN</a:t>
              </a: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22357B"/>
                  </a:solidFill>
                  <a:latin typeface="Tw Cen MT" pitchFamily="34" charset="0"/>
                </a:rPr>
                <a:t>(483, 79%)</a:t>
              </a:r>
              <a:endParaRPr lang="ms-MY" altLang="en-US" sz="1400" b="1">
                <a:solidFill>
                  <a:srgbClr val="22357B"/>
                </a:solidFill>
                <a:latin typeface="Tw Cen MT" pitchFamily="34" charset="0"/>
              </a:endParaRPr>
            </a:p>
          </p:txBody>
        </p:sp>
        <p:sp>
          <p:nvSpPr>
            <p:cNvPr id="41999" name="TextBox 47"/>
            <p:cNvSpPr txBox="1">
              <a:spLocks noChangeArrowheads="1"/>
            </p:cNvSpPr>
            <p:nvPr/>
          </p:nvSpPr>
          <p:spPr bwMode="auto">
            <a:xfrm>
              <a:off x="4225443" y="1400584"/>
              <a:ext cx="164013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w Cen MT" pitchFamily="34" charset="0"/>
                </a:rPr>
                <a:t>PERTANIAN</a:t>
              </a: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7F7F7F"/>
                  </a:solidFill>
                  <a:latin typeface="Tw Cen MT" pitchFamily="34" charset="0"/>
                </a:rPr>
                <a:t>(65, 11%)</a:t>
              </a:r>
              <a:endParaRPr lang="ms-MY" altLang="en-US" sz="1400" b="1">
                <a:solidFill>
                  <a:srgbClr val="7F7F7F"/>
                </a:solidFill>
                <a:latin typeface="Tw Cen MT" pitchFamily="34" charset="0"/>
              </a:endParaRPr>
            </a:p>
          </p:txBody>
        </p:sp>
        <p:sp>
          <p:nvSpPr>
            <p:cNvPr id="42000" name="TextBox 47"/>
            <p:cNvSpPr txBox="1">
              <a:spLocks noChangeArrowheads="1"/>
            </p:cNvSpPr>
            <p:nvPr/>
          </p:nvSpPr>
          <p:spPr bwMode="auto">
            <a:xfrm>
              <a:off x="4898240" y="2224497"/>
              <a:ext cx="164013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w Cen MT" pitchFamily="34" charset="0"/>
                </a:rPr>
                <a:t>PERKHIDMATAN</a:t>
              </a: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B0F0"/>
                  </a:solidFill>
                  <a:latin typeface="Tw Cen MT" pitchFamily="34" charset="0"/>
                </a:rPr>
                <a:t>(47, 8%)</a:t>
              </a:r>
              <a:endParaRPr lang="ms-MY" altLang="en-US" sz="1400" b="1">
                <a:solidFill>
                  <a:srgbClr val="00B0F0"/>
                </a:solidFill>
                <a:latin typeface="Tw Cen MT" pitchFamily="34" charset="0"/>
              </a:endParaRPr>
            </a:p>
          </p:txBody>
        </p:sp>
        <p:sp>
          <p:nvSpPr>
            <p:cNvPr id="42001" name="TextBox 47"/>
            <p:cNvSpPr txBox="1">
              <a:spLocks noChangeArrowheads="1"/>
            </p:cNvSpPr>
            <p:nvPr/>
          </p:nvSpPr>
          <p:spPr bwMode="auto">
            <a:xfrm>
              <a:off x="5094885" y="2939944"/>
              <a:ext cx="164013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w Cen MT" pitchFamily="34" charset="0"/>
                </a:rPr>
                <a:t>PEMBINAAN</a:t>
              </a: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C00000"/>
                  </a:solidFill>
                  <a:latin typeface="Tw Cen MT" pitchFamily="34" charset="0"/>
                </a:rPr>
                <a:t>(9, 1%)</a:t>
              </a:r>
              <a:endParaRPr lang="ms-MY" altLang="en-US" sz="1400" b="1">
                <a:solidFill>
                  <a:srgbClr val="C00000"/>
                </a:solidFill>
                <a:latin typeface="Tw Cen MT" pitchFamily="34" charset="0"/>
              </a:endParaRPr>
            </a:p>
          </p:txBody>
        </p:sp>
        <p:sp>
          <p:nvSpPr>
            <p:cNvPr id="42002" name="TextBox 47"/>
            <p:cNvSpPr txBox="1">
              <a:spLocks noChangeArrowheads="1"/>
            </p:cNvSpPr>
            <p:nvPr/>
          </p:nvSpPr>
          <p:spPr bwMode="auto">
            <a:xfrm>
              <a:off x="4735889" y="3789224"/>
              <a:ext cx="184372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w Cen MT" pitchFamily="34" charset="0"/>
                </a:rPr>
                <a:t>PERLOMBONGAN DAN PENGKUARIAN</a:t>
              </a: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BF9000"/>
                  </a:solidFill>
                  <a:latin typeface="Tw Cen MT" pitchFamily="34" charset="0"/>
                </a:rPr>
                <a:t>(4, 1%)</a:t>
              </a:r>
              <a:endParaRPr lang="ms-MY" altLang="en-US" sz="1400" b="1">
                <a:solidFill>
                  <a:srgbClr val="BF9000"/>
                </a:solidFill>
                <a:latin typeface="Tw Cen MT" pitchFamily="34" charset="0"/>
              </a:endParaRPr>
            </a:p>
          </p:txBody>
        </p:sp>
        <p:cxnSp>
          <p:nvCxnSpPr>
            <p:cNvPr id="34" name="Elbow Connector 33"/>
            <p:cNvCxnSpPr/>
            <p:nvPr/>
          </p:nvCxnSpPr>
          <p:spPr>
            <a:xfrm rot="10800000" flipV="1">
              <a:off x="3519217" y="1662437"/>
              <a:ext cx="687387" cy="50482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lbow Connector 38"/>
            <p:cNvCxnSpPr/>
            <p:nvPr/>
          </p:nvCxnSpPr>
          <p:spPr>
            <a:xfrm rot="10800000" flipV="1">
              <a:off x="3917679" y="2497462"/>
              <a:ext cx="1019175" cy="452438"/>
            </a:xfrm>
            <a:prstGeom prst="bentConnector3">
              <a:avLst>
                <a:gd name="adj1" fmla="val 99844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lbow Connector 39"/>
            <p:cNvCxnSpPr/>
            <p:nvPr/>
          </p:nvCxnSpPr>
          <p:spPr>
            <a:xfrm rot="10800000" flipV="1">
              <a:off x="4051029" y="3189612"/>
              <a:ext cx="1090613" cy="134938"/>
            </a:xfrm>
            <a:prstGeom prst="bentConnector3">
              <a:avLst>
                <a:gd name="adj1" fmla="val 100424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/>
            <p:cNvCxnSpPr/>
            <p:nvPr/>
          </p:nvCxnSpPr>
          <p:spPr>
            <a:xfrm rot="10800000">
              <a:off x="3924029" y="3429325"/>
              <a:ext cx="866775" cy="625475"/>
            </a:xfrm>
            <a:prstGeom prst="bentConnector3">
              <a:avLst>
                <a:gd name="adj1" fmla="val 9983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Elbow Connector 47"/>
          <p:cNvCxnSpPr/>
          <p:nvPr/>
        </p:nvCxnSpPr>
        <p:spPr>
          <a:xfrm rot="16200000" flipH="1">
            <a:off x="874713" y="2151063"/>
            <a:ext cx="396875" cy="3079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2" name="Title 1"/>
          <p:cNvSpPr txBox="1">
            <a:spLocks/>
          </p:cNvSpPr>
          <p:nvPr/>
        </p:nvSpPr>
        <p:spPr bwMode="auto">
          <a:xfrm>
            <a:off x="-22225" y="5870575"/>
            <a:ext cx="54181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MY" altLang="en-US" b="1">
                <a:solidFill>
                  <a:srgbClr val="000000"/>
                </a:solidFill>
                <a:latin typeface="Tw Cen MT" pitchFamily="34" charset="0"/>
              </a:rPr>
              <a:t>608 projek telah diluluskan melibatkan 562 syarikat</a:t>
            </a:r>
          </a:p>
        </p:txBody>
      </p:sp>
      <p:sp>
        <p:nvSpPr>
          <p:cNvPr id="41993" name="Footer Placeholder 1"/>
          <p:cNvSpPr txBox="1">
            <a:spLocks/>
          </p:cNvSpPr>
          <p:nvPr/>
        </p:nvSpPr>
        <p:spPr bwMode="auto">
          <a:xfrm>
            <a:off x="9085263" y="6599238"/>
            <a:ext cx="2895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MY" altLang="en-US" sz="1100">
                <a:solidFill>
                  <a:srgbClr val="000000"/>
                </a:solidFill>
                <a:latin typeface="Century Gothic" pitchFamily="34" charset="0"/>
              </a:rPr>
              <a:t>KPT | 18</a:t>
            </a:r>
          </a:p>
        </p:txBody>
      </p:sp>
      <p:sp>
        <p:nvSpPr>
          <p:cNvPr id="41994" name="TextBox 47"/>
          <p:cNvSpPr txBox="1">
            <a:spLocks noChangeArrowheads="1"/>
          </p:cNvSpPr>
          <p:nvPr/>
        </p:nvSpPr>
        <p:spPr bwMode="auto">
          <a:xfrm>
            <a:off x="530225" y="1052513"/>
            <a:ext cx="4559300" cy="461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>
                <a:solidFill>
                  <a:srgbClr val="000000"/>
                </a:solidFill>
                <a:latin typeface="Tw Cen MT" pitchFamily="34" charset="0"/>
              </a:rPr>
              <a:t>PECAHAN SEKTOR PROJEK</a:t>
            </a:r>
            <a:endParaRPr lang="ms-MY" altLang="en-US" sz="2400" b="1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41995" name="TextBox 47"/>
          <p:cNvSpPr txBox="1">
            <a:spLocks noChangeArrowheads="1"/>
          </p:cNvSpPr>
          <p:nvPr/>
        </p:nvSpPr>
        <p:spPr bwMode="auto">
          <a:xfrm>
            <a:off x="7793038" y="596900"/>
            <a:ext cx="2228850" cy="460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>
                <a:solidFill>
                  <a:srgbClr val="000000"/>
                </a:solidFill>
                <a:latin typeface="Tw Cen MT" pitchFamily="34" charset="0"/>
              </a:rPr>
              <a:t>SAIZ SYARIKAT</a:t>
            </a:r>
            <a:endParaRPr lang="ms-MY" altLang="en-US" sz="2400" b="1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41996" name="TextBox 47"/>
          <p:cNvSpPr txBox="1">
            <a:spLocks noChangeArrowheads="1"/>
          </p:cNvSpPr>
          <p:nvPr/>
        </p:nvSpPr>
        <p:spPr bwMode="auto">
          <a:xfrm>
            <a:off x="6721475" y="5822950"/>
            <a:ext cx="5103813" cy="708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  <a:latin typeface="Tw Cen MT" pitchFamily="34" charset="0"/>
              </a:rPr>
              <a:t>BILANGAN PROJEK TAMAT DENGAN JAYA = </a:t>
            </a:r>
            <a:r>
              <a:rPr lang="en-US" altLang="en-US" sz="2000" b="1">
                <a:solidFill>
                  <a:srgbClr val="FF0000"/>
                </a:solidFill>
                <a:latin typeface="Tw Cen MT" pitchFamily="34" charset="0"/>
              </a:rPr>
              <a:t>441 PROJEK (sehingga 1 November 2021)</a:t>
            </a:r>
            <a:endParaRPr lang="ms-MY" altLang="en-US" sz="2000" b="1">
              <a:solidFill>
                <a:srgbClr val="FF0000"/>
              </a:solidFill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111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34"/>
          <p:cNvGrpSpPr>
            <a:grpSpLocks/>
          </p:cNvGrpSpPr>
          <p:nvPr/>
        </p:nvGrpSpPr>
        <p:grpSpPr bwMode="auto">
          <a:xfrm>
            <a:off x="134938" y="1784350"/>
            <a:ext cx="5799137" cy="4219575"/>
            <a:chOff x="-1103053" y="1011642"/>
            <a:chExt cx="6619452" cy="4924749"/>
          </a:xfrm>
        </p:grpSpPr>
        <p:graphicFrame>
          <p:nvGraphicFramePr>
            <p:cNvPr id="2" name="Chart 1"/>
            <p:cNvGraphicFramePr>
              <a:graphicFrameLocks/>
            </p:cNvGraphicFramePr>
            <p:nvPr/>
          </p:nvGraphicFramePr>
          <p:xfrm>
            <a:off x="203633" y="1849576"/>
            <a:ext cx="4503634" cy="40868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3" name="Elbow Connector 2"/>
            <p:cNvCxnSpPr/>
            <p:nvPr/>
          </p:nvCxnSpPr>
          <p:spPr>
            <a:xfrm rot="5400000">
              <a:off x="743125" y="1728476"/>
              <a:ext cx="687390" cy="47657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037" name="TextBox 47"/>
            <p:cNvSpPr txBox="1">
              <a:spLocks noChangeArrowheads="1"/>
            </p:cNvSpPr>
            <p:nvPr/>
          </p:nvSpPr>
          <p:spPr bwMode="auto">
            <a:xfrm>
              <a:off x="-1103053" y="1367195"/>
              <a:ext cx="1895178" cy="610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w Cen MT" pitchFamily="34" charset="0"/>
                </a:rPr>
                <a:t>PERKHIDMATAN</a:t>
              </a:r>
            </a:p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2F5597"/>
                  </a:solidFill>
                  <a:latin typeface="Tw Cen MT" pitchFamily="34" charset="0"/>
                </a:rPr>
                <a:t>(</a:t>
              </a:r>
              <a:r>
                <a:rPr lang="en-US" altLang="en-US" sz="1400" b="1">
                  <a:solidFill>
                    <a:srgbClr val="0070C0"/>
                  </a:solidFill>
                  <a:latin typeface="Tw Cen MT" pitchFamily="34" charset="0"/>
                </a:rPr>
                <a:t>17 PROJEK, 29%)</a:t>
              </a:r>
              <a:endParaRPr lang="ms-MY" altLang="en-US" sz="1400" b="1">
                <a:solidFill>
                  <a:srgbClr val="0070C0"/>
                </a:solidFill>
                <a:latin typeface="Tw Cen MT" pitchFamily="34" charset="0"/>
              </a:endParaRPr>
            </a:p>
          </p:txBody>
        </p:sp>
        <p:sp>
          <p:nvSpPr>
            <p:cNvPr id="43038" name="TextBox 47"/>
            <p:cNvSpPr txBox="1">
              <a:spLocks noChangeArrowheads="1"/>
            </p:cNvSpPr>
            <p:nvPr/>
          </p:nvSpPr>
          <p:spPr bwMode="auto">
            <a:xfrm>
              <a:off x="3655991" y="3625756"/>
              <a:ext cx="1860408" cy="610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w Cen MT" pitchFamily="34" charset="0"/>
                </a:rPr>
                <a:t>PEMBUATAN</a:t>
              </a:r>
            </a:p>
            <a:p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70C0"/>
                  </a:solidFill>
                  <a:latin typeface="Tw Cen MT" pitchFamily="34" charset="0"/>
                </a:rPr>
                <a:t>(34 PROJEK, 58%)</a:t>
              </a:r>
              <a:endParaRPr lang="ms-MY" altLang="en-US" sz="1400" b="1">
                <a:solidFill>
                  <a:srgbClr val="0070C0"/>
                </a:solidFill>
                <a:latin typeface="Tw Cen MT" pitchFamily="34" charset="0"/>
              </a:endParaRPr>
            </a:p>
          </p:txBody>
        </p:sp>
        <p:sp>
          <p:nvSpPr>
            <p:cNvPr id="43039" name="TextBox 47"/>
            <p:cNvSpPr txBox="1">
              <a:spLocks noChangeArrowheads="1"/>
            </p:cNvSpPr>
            <p:nvPr/>
          </p:nvSpPr>
          <p:spPr bwMode="auto">
            <a:xfrm>
              <a:off x="781606" y="1011642"/>
              <a:ext cx="1896488" cy="610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000000"/>
                  </a:solidFill>
                  <a:latin typeface="Tw Cen MT" pitchFamily="34" charset="0"/>
                </a:rPr>
                <a:t>PERTANIAN</a:t>
              </a:r>
            </a:p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400" b="1">
                  <a:solidFill>
                    <a:srgbClr val="2F5597"/>
                  </a:solidFill>
                  <a:latin typeface="Tw Cen MT" pitchFamily="34" charset="0"/>
                </a:rPr>
                <a:t>(</a:t>
              </a:r>
              <a:r>
                <a:rPr lang="en-US" altLang="en-US" sz="1400" b="1">
                  <a:solidFill>
                    <a:srgbClr val="0070C0"/>
                  </a:solidFill>
                  <a:latin typeface="Tw Cen MT" pitchFamily="34" charset="0"/>
                </a:rPr>
                <a:t>6 PROJEK, 10%)</a:t>
              </a:r>
              <a:endParaRPr lang="ms-MY" altLang="en-US" sz="1400" b="1">
                <a:solidFill>
                  <a:srgbClr val="0070C0"/>
                </a:solidFill>
                <a:latin typeface="Tw Cen MT" pitchFamily="34" charset="0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-352860" y="1904693"/>
              <a:ext cx="197514" cy="11617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011" name="Group 46"/>
          <p:cNvGrpSpPr>
            <a:grpSpLocks/>
          </p:cNvGrpSpPr>
          <p:nvPr/>
        </p:nvGrpSpPr>
        <p:grpSpPr bwMode="auto">
          <a:xfrm>
            <a:off x="6221413" y="1031875"/>
            <a:ext cx="5011737" cy="3933825"/>
            <a:chOff x="5870943" y="-79020"/>
            <a:chExt cx="5012614" cy="3933443"/>
          </a:xfrm>
        </p:grpSpPr>
        <p:grpSp>
          <p:nvGrpSpPr>
            <p:cNvPr id="43024" name="Group 35"/>
            <p:cNvGrpSpPr>
              <a:grpSpLocks/>
            </p:cNvGrpSpPr>
            <p:nvPr/>
          </p:nvGrpSpPr>
          <p:grpSpPr bwMode="auto">
            <a:xfrm>
              <a:off x="8404103" y="515507"/>
              <a:ext cx="2479454" cy="2632886"/>
              <a:chOff x="6372714" y="1337801"/>
              <a:chExt cx="2479454" cy="2632886"/>
            </a:xfrm>
          </p:grpSpPr>
          <p:sp>
            <p:nvSpPr>
              <p:cNvPr id="43026" name="TextBox 47"/>
              <p:cNvSpPr txBox="1">
                <a:spLocks noChangeArrowheads="1"/>
              </p:cNvSpPr>
              <p:nvPr/>
            </p:nvSpPr>
            <p:spPr bwMode="auto">
              <a:xfrm>
                <a:off x="7212036" y="1415662"/>
                <a:ext cx="164013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800" b="1">
                    <a:solidFill>
                      <a:srgbClr val="000000"/>
                    </a:solidFill>
                    <a:latin typeface="Tw Cen MT" pitchFamily="34" charset="0"/>
                  </a:rPr>
                  <a:t>KECIL</a:t>
                </a:r>
              </a:p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800" b="1">
                    <a:solidFill>
                      <a:srgbClr val="000000"/>
                    </a:solidFill>
                    <a:latin typeface="Tw Cen MT" pitchFamily="34" charset="0"/>
                  </a:rPr>
                  <a:t>37 Syarikat</a:t>
                </a:r>
                <a:endParaRPr lang="ms-MY" altLang="en-US" sz="1800" b="1">
                  <a:solidFill>
                    <a:srgbClr val="000000"/>
                  </a:solidFill>
                  <a:latin typeface="Tw Cen MT" pitchFamily="34" charset="0"/>
                </a:endParaRPr>
              </a:p>
            </p:txBody>
          </p:sp>
          <p:sp>
            <p:nvSpPr>
              <p:cNvPr id="43027" name="TextBox 47"/>
              <p:cNvSpPr txBox="1">
                <a:spLocks noChangeArrowheads="1"/>
              </p:cNvSpPr>
              <p:nvPr/>
            </p:nvSpPr>
            <p:spPr bwMode="auto">
              <a:xfrm>
                <a:off x="7212036" y="2284003"/>
                <a:ext cx="164013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800" b="1">
                    <a:solidFill>
                      <a:srgbClr val="000000"/>
                    </a:solidFill>
                    <a:latin typeface="Tw Cen MT" pitchFamily="34" charset="0"/>
                  </a:rPr>
                  <a:t>MIKRO</a:t>
                </a:r>
              </a:p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800" b="1">
                    <a:solidFill>
                      <a:srgbClr val="000000"/>
                    </a:solidFill>
                    <a:latin typeface="Tw Cen MT" pitchFamily="34" charset="0"/>
                  </a:rPr>
                  <a:t>14 Syarikat</a:t>
                </a:r>
                <a:endParaRPr lang="ms-MY" altLang="en-US" sz="1800" b="1">
                  <a:solidFill>
                    <a:srgbClr val="000000"/>
                  </a:solidFill>
                  <a:latin typeface="Tw Cen MT" pitchFamily="34" charset="0"/>
                </a:endParaRPr>
              </a:p>
            </p:txBody>
          </p:sp>
          <p:sp>
            <p:nvSpPr>
              <p:cNvPr id="43028" name="TextBox 47"/>
              <p:cNvSpPr txBox="1">
                <a:spLocks noChangeArrowheads="1"/>
              </p:cNvSpPr>
              <p:nvPr/>
            </p:nvSpPr>
            <p:spPr bwMode="auto">
              <a:xfrm>
                <a:off x="7212036" y="3258207"/>
                <a:ext cx="1640132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800" b="1">
                    <a:solidFill>
                      <a:srgbClr val="000000"/>
                    </a:solidFill>
                    <a:latin typeface="Tw Cen MT" pitchFamily="34" charset="0"/>
                  </a:rPr>
                  <a:t>SEDERHANA</a:t>
                </a:r>
              </a:p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800" b="1">
                    <a:solidFill>
                      <a:srgbClr val="000000"/>
                    </a:solidFill>
                    <a:latin typeface="Tw Cen MT" pitchFamily="34" charset="0"/>
                  </a:rPr>
                  <a:t>8 Syarikat</a:t>
                </a:r>
                <a:endParaRPr lang="ms-MY" altLang="en-US" sz="1800" b="1">
                  <a:solidFill>
                    <a:srgbClr val="000000"/>
                  </a:solidFill>
                  <a:latin typeface="Tw Cen MT" pitchFamily="34" charset="0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6389525" y="1338529"/>
                <a:ext cx="803416" cy="80160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sz="27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030" name="TextBox 40"/>
              <p:cNvSpPr txBox="1">
                <a:spLocks noChangeArrowheads="1"/>
              </p:cNvSpPr>
              <p:nvPr/>
            </p:nvSpPr>
            <p:spPr bwMode="auto">
              <a:xfrm>
                <a:off x="6372714" y="1496488"/>
                <a:ext cx="821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ko-KR" sz="2400" b="1">
                    <a:solidFill>
                      <a:srgbClr val="FFFFFF"/>
                    </a:solidFill>
                    <a:cs typeface="Arial" pitchFamily="34" charset="0"/>
                  </a:rPr>
                  <a:t>62%</a:t>
                </a:r>
                <a:endParaRPr lang="ko-KR" altLang="en-US" sz="2400" b="1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6381586" y="2275063"/>
                <a:ext cx="801828" cy="80160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sz="27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032" name="TextBox 42"/>
              <p:cNvSpPr txBox="1">
                <a:spLocks noChangeArrowheads="1"/>
              </p:cNvSpPr>
              <p:nvPr/>
            </p:nvSpPr>
            <p:spPr bwMode="auto">
              <a:xfrm>
                <a:off x="6390948" y="2430067"/>
                <a:ext cx="821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ko-KR" sz="2400" b="1">
                    <a:solidFill>
                      <a:srgbClr val="FFFFFF"/>
                    </a:solidFill>
                    <a:cs typeface="Arial" pitchFamily="34" charset="0"/>
                  </a:rPr>
                  <a:t>24%</a:t>
                </a:r>
                <a:endParaRPr lang="ko-KR" altLang="en-US" sz="2400" b="1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6408578" y="3168738"/>
                <a:ext cx="803416" cy="80161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sz="27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034" name="TextBox 44"/>
              <p:cNvSpPr txBox="1">
                <a:spLocks noChangeArrowheads="1"/>
              </p:cNvSpPr>
              <p:nvPr/>
            </p:nvSpPr>
            <p:spPr bwMode="auto">
              <a:xfrm>
                <a:off x="6422921" y="3319762"/>
                <a:ext cx="82108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ko-KR" sz="2400" b="1">
                    <a:solidFill>
                      <a:srgbClr val="FFFFFF"/>
                    </a:solidFill>
                    <a:cs typeface="Arial" pitchFamily="34" charset="0"/>
                  </a:rPr>
                  <a:t>14%</a:t>
                </a:r>
                <a:endParaRPr lang="ko-KR" altLang="en-US" sz="2400" b="1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</p:grpSp>
        <p:pic>
          <p:nvPicPr>
            <p:cNvPr id="43025" name="Picture 6" descr="Image result for company ico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0943" y="-79020"/>
              <a:ext cx="2659806" cy="3933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012" name="TextBox 47"/>
          <p:cNvSpPr txBox="1">
            <a:spLocks noChangeArrowheads="1"/>
          </p:cNvSpPr>
          <p:nvPr/>
        </p:nvSpPr>
        <p:spPr bwMode="auto">
          <a:xfrm>
            <a:off x="6626225" y="1031875"/>
            <a:ext cx="2228850" cy="461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>
                <a:solidFill>
                  <a:srgbClr val="000000"/>
                </a:solidFill>
                <a:latin typeface="Tw Cen MT" pitchFamily="34" charset="0"/>
              </a:rPr>
              <a:t>SAIZ SYARIKAT</a:t>
            </a:r>
            <a:endParaRPr lang="ms-MY" altLang="en-US" sz="2400" b="1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56" name="Subtitle 2"/>
          <p:cNvSpPr txBox="1">
            <a:spLocks/>
          </p:cNvSpPr>
          <p:nvPr/>
        </p:nvSpPr>
        <p:spPr>
          <a:xfrm>
            <a:off x="325438" y="373063"/>
            <a:ext cx="11218862" cy="419100"/>
          </a:xfrm>
          <a:prstGeom prst="rect">
            <a:avLst/>
          </a:prstGeom>
          <a:noFill/>
        </p:spPr>
        <p:txBody>
          <a:bodyPr lIns="0" rIns="0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nn-NO" sz="2200" b="1" spc="15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MULAI OKTOBER 2019, VERSI BAHARU PPRN TELAH DILANCARKAN.DATA PROJEK </a:t>
            </a:r>
            <a:r>
              <a:rPr lang="nn-NO" b="1" spc="15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PPRN 2.0 </a:t>
            </a:r>
            <a:r>
              <a:rPr lang="nn-NO" sz="2200" b="1" spc="15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(SEHINGGA 31 OKTOBER 2021) ADALAH SEPERTI BERIKUT: </a:t>
            </a:r>
            <a:endParaRPr lang="en-US" sz="2200" b="1" spc="15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itle 1"/>
          <p:cNvSpPr txBox="1">
            <a:spLocks/>
          </p:cNvSpPr>
          <p:nvPr/>
        </p:nvSpPr>
        <p:spPr bwMode="auto">
          <a:xfrm>
            <a:off x="6121400" y="4533900"/>
            <a:ext cx="5111750" cy="12303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l">
              <a:defRPr/>
            </a:pPr>
            <a:r>
              <a:rPr lang="ms-MY" sz="2400" b="1" dirty="0">
                <a:solidFill>
                  <a:prstClr val="black"/>
                </a:solidFill>
                <a:latin typeface="Tw Cen MT" panose="020B0602020104020603" pitchFamily="34" charset="0"/>
              </a:rPr>
              <a:t>JUMLAH KOS= RM4,522,805.25</a:t>
            </a:r>
          </a:p>
          <a:p>
            <a:pPr algn="l">
              <a:defRPr/>
            </a:pPr>
            <a:endParaRPr lang="ms-MY" sz="700" dirty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algn="l">
              <a:defRPr/>
            </a:pPr>
            <a:r>
              <a:rPr lang="ms-MY" sz="1800" b="1" dirty="0">
                <a:solidFill>
                  <a:prstClr val="black"/>
                </a:solidFill>
                <a:latin typeface="Tw Cen MT" panose="020B0602020104020603" pitchFamily="34" charset="0"/>
              </a:rPr>
              <a:t>RM3,114,084.55 (69%)</a:t>
            </a:r>
            <a:r>
              <a:rPr lang="ms-MY" sz="1800" dirty="0">
                <a:solidFill>
                  <a:prstClr val="black"/>
                </a:solidFill>
                <a:latin typeface="Tw Cen MT" panose="020B0602020104020603" pitchFamily="34" charset="0"/>
              </a:rPr>
              <a:t> dibiayai oleh PPRN dan </a:t>
            </a:r>
            <a:r>
              <a:rPr lang="ms-MY" sz="1800" b="1" dirty="0">
                <a:solidFill>
                  <a:prstClr val="black"/>
                </a:solidFill>
                <a:latin typeface="Tw Cen MT" panose="020B0602020104020603" pitchFamily="34" charset="0"/>
              </a:rPr>
              <a:t>RM1,408,720.70 (31%)</a:t>
            </a:r>
            <a:r>
              <a:rPr lang="ms-MY" sz="1800" dirty="0">
                <a:solidFill>
                  <a:prstClr val="black"/>
                </a:solidFill>
                <a:latin typeface="Tw Cen MT" panose="020B0602020104020603" pitchFamily="34" charset="0"/>
              </a:rPr>
              <a:t> dibiayai oleh syarikat</a:t>
            </a:r>
            <a:endParaRPr lang="en-MY" sz="18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  <p:sp>
        <p:nvSpPr>
          <p:cNvPr id="43015" name="Footer Placeholder 1"/>
          <p:cNvSpPr txBox="1">
            <a:spLocks/>
          </p:cNvSpPr>
          <p:nvPr/>
        </p:nvSpPr>
        <p:spPr bwMode="auto">
          <a:xfrm>
            <a:off x="9085263" y="6599238"/>
            <a:ext cx="2895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MY" altLang="en-US" sz="1100">
                <a:solidFill>
                  <a:srgbClr val="000000"/>
                </a:solidFill>
                <a:latin typeface="Century Gothic" pitchFamily="34" charset="0"/>
              </a:rPr>
              <a:t>KPT | 22</a:t>
            </a:r>
          </a:p>
        </p:txBody>
      </p:sp>
      <p:sp>
        <p:nvSpPr>
          <p:cNvPr id="43016" name="Rectangle 7"/>
          <p:cNvSpPr>
            <a:spLocks noChangeArrowheads="1"/>
          </p:cNvSpPr>
          <p:nvPr/>
        </p:nvSpPr>
        <p:spPr bwMode="auto">
          <a:xfrm>
            <a:off x="606425" y="5684838"/>
            <a:ext cx="41751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MY" altLang="en-US" b="1">
                <a:solidFill>
                  <a:srgbClr val="000000"/>
                </a:solidFill>
                <a:latin typeface="Tw Cen MT" pitchFamily="34" charset="0"/>
              </a:rPr>
              <a:t>59 projek telah diluluskan </a:t>
            </a:r>
          </a:p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MY" altLang="en-US" b="1">
                <a:solidFill>
                  <a:srgbClr val="000000"/>
                </a:solidFill>
                <a:latin typeface="Tw Cen MT" pitchFamily="34" charset="0"/>
              </a:rPr>
              <a:t>melibatkan 59 syarikat</a:t>
            </a:r>
          </a:p>
        </p:txBody>
      </p:sp>
      <p:pic>
        <p:nvPicPr>
          <p:cNvPr id="43017" name="Picture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3630613"/>
            <a:ext cx="90170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8" name="TextBox 47"/>
          <p:cNvSpPr txBox="1">
            <a:spLocks noChangeArrowheads="1"/>
          </p:cNvSpPr>
          <p:nvPr/>
        </p:nvSpPr>
        <p:spPr bwMode="auto">
          <a:xfrm>
            <a:off x="325438" y="1185863"/>
            <a:ext cx="4559300" cy="461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>
                <a:solidFill>
                  <a:srgbClr val="000000"/>
                </a:solidFill>
                <a:latin typeface="Tw Cen MT" pitchFamily="34" charset="0"/>
              </a:rPr>
              <a:t>PECAHAN SEKTOR PROJEK</a:t>
            </a:r>
            <a:endParaRPr lang="ms-MY" altLang="en-US" sz="2400" b="1">
              <a:solidFill>
                <a:srgbClr val="000000"/>
              </a:solidFill>
              <a:latin typeface="Tw Cen MT" pitchFamily="34" charset="0"/>
            </a:endParaRPr>
          </a:p>
        </p:txBody>
      </p:sp>
      <p:graphicFrame>
        <p:nvGraphicFramePr>
          <p:cNvPr id="43019" name="Chart 28"/>
          <p:cNvGraphicFramePr>
            <a:graphicFrameLocks/>
          </p:cNvGraphicFramePr>
          <p:nvPr/>
        </p:nvGraphicFramePr>
        <p:xfrm>
          <a:off x="-1420813" y="2562225"/>
          <a:ext cx="7953376" cy="322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6" imgW="7949873" imgH="3225064" progId="Excel.Chart.8">
                  <p:embed/>
                </p:oleObj>
              </mc:Choice>
              <mc:Fallback>
                <p:oleObj r:id="rId6" imgW="7949873" imgH="3225064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20813" y="2562225"/>
                        <a:ext cx="7953376" cy="322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Elbow Connector 31"/>
          <p:cNvCxnSpPr/>
          <p:nvPr/>
        </p:nvCxnSpPr>
        <p:spPr>
          <a:xfrm rot="10800000" flipV="1">
            <a:off x="3979863" y="4198938"/>
            <a:ext cx="417512" cy="3619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rot="10800000" flipV="1">
            <a:off x="2384425" y="2511425"/>
            <a:ext cx="1271588" cy="258763"/>
          </a:xfrm>
          <a:prstGeom prst="bentConnector3">
            <a:avLst>
              <a:gd name="adj1" fmla="val 10149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22" name="TextBox 47"/>
          <p:cNvSpPr txBox="1">
            <a:spLocks noChangeArrowheads="1"/>
          </p:cNvSpPr>
          <p:nvPr/>
        </p:nvSpPr>
        <p:spPr bwMode="auto">
          <a:xfrm>
            <a:off x="3709988" y="2338388"/>
            <a:ext cx="16303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  <a:latin typeface="Tw Cen MT" pitchFamily="34" charset="0"/>
              </a:rPr>
              <a:t>LAIN-LAIN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70C0"/>
                </a:solidFill>
                <a:latin typeface="Tw Cen MT" pitchFamily="34" charset="0"/>
              </a:rPr>
              <a:t>(2 PROJEK, 0%)</a:t>
            </a:r>
            <a:endParaRPr lang="ms-MY" altLang="en-US" sz="1400" b="1">
              <a:solidFill>
                <a:srgbClr val="0070C0"/>
              </a:solidFill>
              <a:latin typeface="Tw Cen MT" pitchFamily="34" charset="0"/>
            </a:endParaRPr>
          </a:p>
        </p:txBody>
      </p:sp>
      <p:sp>
        <p:nvSpPr>
          <p:cNvPr id="43023" name="TextBox 47"/>
          <p:cNvSpPr txBox="1">
            <a:spLocks noChangeArrowheads="1"/>
          </p:cNvSpPr>
          <p:nvPr/>
        </p:nvSpPr>
        <p:spPr bwMode="auto">
          <a:xfrm>
            <a:off x="6121400" y="5807075"/>
            <a:ext cx="5681663" cy="708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Tw Cen MT" pitchFamily="34" charset="0"/>
              </a:rPr>
              <a:t>BILANGAN PROJEK PPRN 2.0 TAMAT DENGAN JAYA = 24 PROJEK (</a:t>
            </a:r>
            <a:r>
              <a:rPr lang="en-US" altLang="en-US" sz="2000" b="1" dirty="0" err="1">
                <a:solidFill>
                  <a:srgbClr val="000000"/>
                </a:solidFill>
                <a:latin typeface="Tw Cen MT" pitchFamily="34" charset="0"/>
              </a:rPr>
              <a:t>sehingga</a:t>
            </a:r>
            <a:r>
              <a:rPr lang="en-US" altLang="en-US" sz="2000" b="1" dirty="0">
                <a:solidFill>
                  <a:srgbClr val="000000"/>
                </a:solidFill>
                <a:latin typeface="Tw Cen MT" pitchFamily="34" charset="0"/>
              </a:rPr>
              <a:t> 9 November 2021)</a:t>
            </a:r>
            <a:endParaRPr lang="ms-MY" altLang="en-US" sz="2000" b="1" dirty="0">
              <a:solidFill>
                <a:srgbClr val="FF0000"/>
              </a:solidFill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084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7902784" y="4630769"/>
            <a:ext cx="3370427" cy="451192"/>
            <a:chOff x="6617392" y="1315398"/>
            <a:chExt cx="4588799" cy="451192"/>
          </a:xfrm>
        </p:grpSpPr>
        <p:sp>
          <p:nvSpPr>
            <p:cNvPr id="34" name="Rectangle 33"/>
            <p:cNvSpPr/>
            <p:nvPr/>
          </p:nvSpPr>
          <p:spPr>
            <a:xfrm>
              <a:off x="6617393" y="1343542"/>
              <a:ext cx="4588798" cy="423048"/>
            </a:xfrm>
            <a:prstGeom prst="rect">
              <a:avLst/>
            </a:prstGeom>
            <a:solidFill>
              <a:srgbClr val="FBB03A">
                <a:alpha val="1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dirty="0">
                <a:solidFill>
                  <a:schemeClr val="tx1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6617392" y="1315398"/>
              <a:ext cx="458879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Meningkatkan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produktiviti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melalui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inovasi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/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teknologi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yang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bersesuaian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.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902782" y="5096819"/>
            <a:ext cx="3370427" cy="646331"/>
            <a:chOff x="6617393" y="1907945"/>
            <a:chExt cx="4588798" cy="646331"/>
          </a:xfrm>
        </p:grpSpPr>
        <p:sp>
          <p:nvSpPr>
            <p:cNvPr id="33" name="Rectangle 32"/>
            <p:cNvSpPr/>
            <p:nvPr/>
          </p:nvSpPr>
          <p:spPr>
            <a:xfrm>
              <a:off x="6617393" y="1958565"/>
              <a:ext cx="4588798" cy="556795"/>
            </a:xfrm>
            <a:prstGeom prst="rect">
              <a:avLst/>
            </a:prstGeom>
            <a:solidFill>
              <a:srgbClr val="FBB03A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dirty="0">
                <a:solidFill>
                  <a:schemeClr val="tx1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6617393" y="1907945"/>
              <a:ext cx="458879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Menggalakkan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penyertaan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penyelidik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untuk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memberikan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penyelesaian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berasaskan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permintaan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industri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.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902785" y="4018422"/>
            <a:ext cx="3370428" cy="646331"/>
            <a:chOff x="6617392" y="605548"/>
            <a:chExt cx="4588798" cy="498802"/>
          </a:xfrm>
        </p:grpSpPr>
        <p:sp>
          <p:nvSpPr>
            <p:cNvPr id="35" name="Rectangle 34"/>
            <p:cNvSpPr/>
            <p:nvPr/>
          </p:nvSpPr>
          <p:spPr>
            <a:xfrm>
              <a:off x="6617393" y="655406"/>
              <a:ext cx="4588797" cy="411808"/>
            </a:xfrm>
            <a:prstGeom prst="rect">
              <a:avLst/>
            </a:prstGeom>
            <a:solidFill>
              <a:srgbClr val="FBB03A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>
                <a:solidFill>
                  <a:schemeClr val="tx1"/>
                </a:solidFill>
              </a:endParaRPr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6617392" y="605548"/>
              <a:ext cx="4588795" cy="498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Memperkasa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hubungan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jaringan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awam-swasta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melalui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penyediaan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penyelesaian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daripada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IPT &amp; PRI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kepada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1200" dirty="0" err="1">
                  <a:latin typeface="Tw Cen MT" panose="020B0602020104020603" pitchFamily="34" charset="0"/>
                  <a:cs typeface="Arial" panose="020B0604020202020204" pitchFamily="34" charset="0"/>
                </a:rPr>
                <a:t>industri</a:t>
              </a:r>
              <a:r>
                <a:rPr lang="en-US" altLang="en-US" sz="1200" dirty="0">
                  <a:latin typeface="Tw Cen MT" panose="020B0602020104020603" pitchFamily="34" charset="0"/>
                  <a:cs typeface="Arial" panose="020B0604020202020204" pitchFamily="34" charset="0"/>
                </a:rPr>
                <a:t>.</a:t>
              </a:r>
            </a:p>
          </p:txBody>
        </p:sp>
      </p:grpSp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3" b="78962"/>
          <a:stretch/>
        </p:blipFill>
        <p:spPr bwMode="auto">
          <a:xfrm>
            <a:off x="7214114" y="4108891"/>
            <a:ext cx="967184" cy="58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506816F6-0E60-4971-A048-8186CE4E9FE2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1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5289" y="133350"/>
            <a:ext cx="5729412" cy="419100"/>
            <a:chOff x="473042" y="209826"/>
            <a:chExt cx="9831418" cy="419100"/>
          </a:xfrm>
        </p:grpSpPr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LATAR BELAKANG &amp; OBJEKTIF PPRN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Hexagon 13"/>
          <p:cNvSpPr/>
          <p:nvPr/>
        </p:nvSpPr>
        <p:spPr>
          <a:xfrm>
            <a:off x="5639487" y="2291660"/>
            <a:ext cx="2120900" cy="1828362"/>
          </a:xfrm>
          <a:prstGeom prst="hexagon">
            <a:avLst/>
          </a:prstGeom>
          <a:noFill/>
          <a:ln w="38100">
            <a:solidFill>
              <a:srgbClr val="FBB0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5" name="Hexagon 14"/>
          <p:cNvSpPr/>
          <p:nvPr/>
        </p:nvSpPr>
        <p:spPr>
          <a:xfrm>
            <a:off x="5829987" y="2398121"/>
            <a:ext cx="5583385" cy="1615440"/>
          </a:xfrm>
          <a:prstGeom prst="hexagon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6" name="Hexagon 15"/>
          <p:cNvSpPr/>
          <p:nvPr/>
        </p:nvSpPr>
        <p:spPr>
          <a:xfrm>
            <a:off x="3874187" y="1314198"/>
            <a:ext cx="2120900" cy="1828362"/>
          </a:xfrm>
          <a:prstGeom prst="hexagon">
            <a:avLst/>
          </a:prstGeom>
          <a:noFill/>
          <a:ln w="38100">
            <a:solidFill>
              <a:srgbClr val="223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7" name="Hexagon 16"/>
          <p:cNvSpPr/>
          <p:nvPr/>
        </p:nvSpPr>
        <p:spPr>
          <a:xfrm>
            <a:off x="145467" y="1420659"/>
            <a:ext cx="5721713" cy="1615440"/>
          </a:xfrm>
          <a:prstGeom prst="hexagon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2975951" y="1354155"/>
            <a:ext cx="2477192" cy="418824"/>
          </a:xfrm>
          <a:prstGeom prst="rect">
            <a:avLst/>
          </a:prstGeom>
          <a:noFill/>
        </p:spPr>
        <p:txBody>
          <a:bodyPr lIns="0" rIns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2000" b="1" spc="150" dirty="0">
                <a:solidFill>
                  <a:srgbClr val="22357B"/>
                </a:solidFill>
                <a:latin typeface="Tw Cen MT" panose="020B0602020104020603" pitchFamily="34" charset="0"/>
              </a:rPr>
              <a:t>LATAR BELAKANG</a:t>
            </a: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8375480" y="2361786"/>
            <a:ext cx="2289743" cy="418824"/>
          </a:xfrm>
          <a:prstGeom prst="rect">
            <a:avLst/>
          </a:prstGeom>
          <a:noFill/>
        </p:spPr>
        <p:txBody>
          <a:bodyPr lIns="0" rIns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endParaRPr lang="en-US" sz="1400" dirty="0">
              <a:latin typeface="Tw Cen MT" panose="020B06020201040206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1801" y="1680250"/>
            <a:ext cx="393391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sz="1400" dirty="0" err="1">
                <a:latin typeface="Tw Cen MT" panose="020B0602020104020603" pitchFamily="34" charset="0"/>
              </a:rPr>
              <a:t>Inisiatif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inovatif</a:t>
            </a:r>
            <a:r>
              <a:rPr lang="en-MY" sz="1400" dirty="0">
                <a:latin typeface="Tw Cen MT" panose="020B0602020104020603" pitchFamily="34" charset="0"/>
              </a:rPr>
              <a:t> KPT yang </a:t>
            </a:r>
            <a:r>
              <a:rPr lang="en-MY" sz="1400" dirty="0" err="1">
                <a:latin typeface="Tw Cen MT" panose="020B0602020104020603" pitchFamily="34" charset="0"/>
              </a:rPr>
              <a:t>mengetengahkan</a:t>
            </a:r>
            <a:r>
              <a:rPr lang="en-MY" sz="1400" dirty="0">
                <a:latin typeface="Tw Cen MT" panose="020B0602020104020603" pitchFamily="34" charset="0"/>
              </a:rPr>
              <a:t> model </a:t>
            </a:r>
            <a:r>
              <a:rPr lang="en-MY" sz="1400" dirty="0" err="1">
                <a:latin typeface="Tw Cen MT" panose="020B0602020104020603" pitchFamily="34" charset="0"/>
              </a:rPr>
              <a:t>kerjasama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strategik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antara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industri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dan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akademia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bagi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meningkatkan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produktiviti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dan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mengukuhkan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pertumbuhan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ekonomi</a:t>
            </a:r>
            <a:r>
              <a:rPr lang="en-MY" sz="1400" dirty="0">
                <a:latin typeface="Tw Cen MT" panose="020B0602020104020603" pitchFamily="34" charset="0"/>
              </a:rPr>
              <a:t> Malaysia </a:t>
            </a:r>
            <a:r>
              <a:rPr lang="en-MY" sz="1400" dirty="0" err="1">
                <a:latin typeface="Tw Cen MT" panose="020B0602020104020603" pitchFamily="34" charset="0"/>
              </a:rPr>
              <a:t>melalui</a:t>
            </a:r>
            <a:r>
              <a:rPr lang="en-MY" sz="1400" dirty="0">
                <a:latin typeface="Tw Cen MT" panose="020B0602020104020603" pitchFamily="34" charset="0"/>
              </a:rPr>
              <a:t> program </a:t>
            </a:r>
            <a:r>
              <a:rPr lang="en-MY" sz="1400" dirty="0" err="1">
                <a:latin typeface="Tw Cen MT" panose="020B0602020104020603" pitchFamily="34" charset="0"/>
              </a:rPr>
              <a:t>inovasi</a:t>
            </a:r>
            <a:r>
              <a:rPr lang="en-MY" sz="1400" dirty="0">
                <a:latin typeface="Tw Cen MT" panose="020B0602020104020603" pitchFamily="34" charset="0"/>
              </a:rPr>
              <a:t> yang </a:t>
            </a:r>
            <a:r>
              <a:rPr lang="en-MY" sz="1400" dirty="0" err="1">
                <a:latin typeface="Tw Cen MT" panose="020B0602020104020603" pitchFamily="34" charset="0"/>
              </a:rPr>
              <a:t>berpacukan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permintaan</a:t>
            </a:r>
            <a:endParaRPr lang="en-MY" sz="1400" dirty="0">
              <a:latin typeface="Tw Cen MT" panose="020B0602020104020603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476701" y="2437372"/>
            <a:ext cx="32312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sz="1400" b="1" i="1" dirty="0">
                <a:latin typeface="Tw Cen MT" panose="020B0602020104020603" pitchFamily="34" charset="0"/>
              </a:rPr>
              <a:t>Knowledge friendly ecosystem</a:t>
            </a:r>
          </a:p>
          <a:p>
            <a:pPr algn="just"/>
            <a:r>
              <a:rPr lang="en-MY" sz="1400" dirty="0" err="1">
                <a:latin typeface="Tw Cen MT" panose="020B0602020104020603" pitchFamily="34" charset="0"/>
              </a:rPr>
              <a:t>Persekitaran</a:t>
            </a:r>
            <a:r>
              <a:rPr lang="en-MY" sz="1400" dirty="0">
                <a:latin typeface="Tw Cen MT" panose="020B0602020104020603" pitchFamily="34" charset="0"/>
              </a:rPr>
              <a:t> di mana </a:t>
            </a:r>
            <a:r>
              <a:rPr lang="en-MY" sz="1400" dirty="0" err="1">
                <a:latin typeface="Tw Cen MT" panose="020B0602020104020603" pitchFamily="34" charset="0"/>
              </a:rPr>
              <a:t>pengetahuan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dihasilkan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dan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disebarkan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daripada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mereka</a:t>
            </a:r>
            <a:r>
              <a:rPr lang="en-MY" sz="1400" dirty="0">
                <a:latin typeface="Tw Cen MT" panose="020B0602020104020603" pitchFamily="34" charset="0"/>
              </a:rPr>
              <a:t> yang </a:t>
            </a:r>
            <a:r>
              <a:rPr lang="en-MY" sz="1400" dirty="0" err="1">
                <a:latin typeface="Tw Cen MT" panose="020B0602020104020603" pitchFamily="34" charset="0"/>
              </a:rPr>
              <a:t>mempunyainya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kepada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mereka</a:t>
            </a:r>
            <a:r>
              <a:rPr lang="en-MY" sz="1400" dirty="0">
                <a:latin typeface="Tw Cen MT" panose="020B0602020104020603" pitchFamily="34" charset="0"/>
              </a:rPr>
              <a:t> yang </a:t>
            </a:r>
            <a:r>
              <a:rPr lang="en-MY" sz="1400" dirty="0" err="1">
                <a:latin typeface="Tw Cen MT" panose="020B0602020104020603" pitchFamily="34" charset="0"/>
              </a:rPr>
              <a:t>memerlukan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pengetahuan</a:t>
            </a:r>
            <a:r>
              <a:rPr lang="en-MY" sz="1400" dirty="0">
                <a:latin typeface="Tw Cen MT" panose="020B0602020104020603" pitchFamily="34" charset="0"/>
              </a:rPr>
              <a:t> </a:t>
            </a:r>
            <a:r>
              <a:rPr lang="en-MY" sz="1400" dirty="0" err="1">
                <a:latin typeface="Tw Cen MT" panose="020B0602020104020603" pitchFamily="34" charset="0"/>
              </a:rPr>
              <a:t>tersebut</a:t>
            </a:r>
            <a:endParaRPr lang="en-MY" sz="1400" dirty="0">
              <a:latin typeface="Tw Cen MT" panose="020B0602020104020603" pitchFamily="34" charset="0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6185587" y="2356468"/>
            <a:ext cx="1245862" cy="418824"/>
          </a:xfrm>
          <a:prstGeom prst="rect">
            <a:avLst/>
          </a:prstGeom>
          <a:noFill/>
        </p:spPr>
        <p:txBody>
          <a:bodyPr lIns="0" rIns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sz="2000" b="1" spc="150" dirty="0">
                <a:solidFill>
                  <a:srgbClr val="FBB03A"/>
                </a:solidFill>
                <a:latin typeface="Tw Cen MT" panose="020B0602020104020603" pitchFamily="34" charset="0"/>
              </a:rPr>
              <a:t>OBJEKTIF</a:t>
            </a: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56" b="60993"/>
          <a:stretch/>
        </p:blipFill>
        <p:spPr bwMode="auto">
          <a:xfrm>
            <a:off x="7275483" y="4613709"/>
            <a:ext cx="844447" cy="517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47" b="44065"/>
          <a:stretch/>
        </p:blipFill>
        <p:spPr bwMode="auto">
          <a:xfrm>
            <a:off x="7278555" y="5124242"/>
            <a:ext cx="841375" cy="523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970" y="1855861"/>
            <a:ext cx="881501" cy="881501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99" y="2785445"/>
            <a:ext cx="1011320" cy="101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46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4163" y="857250"/>
            <a:ext cx="10764837" cy="5162550"/>
          </a:xfrm>
          <a:prstGeom prst="rect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MY">
              <a:solidFill>
                <a:prstClr val="black"/>
              </a:solidFill>
            </a:endParaRPr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547688" y="1092200"/>
            <a:ext cx="760571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MY" altLang="en-US" sz="2000" dirty="0">
                <a:solidFill>
                  <a:srgbClr val="000000"/>
                </a:solidFill>
                <a:latin typeface="Tw Cen MT" pitchFamily="34" charset="0"/>
              </a:rPr>
              <a:t>Findings from the Impact Analysis Study on PPRN that was conducted  by Malaysia Productivity Corporation (MPC) in 2019 for </a:t>
            </a:r>
            <a:r>
              <a:rPr lang="en-MY" altLang="en-US" sz="2000" b="1" dirty="0">
                <a:solidFill>
                  <a:srgbClr val="000000"/>
                </a:solidFill>
                <a:latin typeface="Tw Cen MT" pitchFamily="34" charset="0"/>
              </a:rPr>
              <a:t>230 </a:t>
            </a:r>
            <a:r>
              <a:rPr lang="en-MY" altLang="en-US" sz="2000" dirty="0">
                <a:solidFill>
                  <a:srgbClr val="000000"/>
                </a:solidFill>
                <a:latin typeface="Tw Cen MT" pitchFamily="34" charset="0"/>
              </a:rPr>
              <a:t>companies  had shown that: </a:t>
            </a:r>
          </a:p>
        </p:txBody>
      </p:sp>
      <p:sp>
        <p:nvSpPr>
          <p:cNvPr id="44036" name="Rectangle 11"/>
          <p:cNvSpPr>
            <a:spLocks noChangeArrowheads="1"/>
          </p:cNvSpPr>
          <p:nvPr/>
        </p:nvSpPr>
        <p:spPr bwMode="auto">
          <a:xfrm>
            <a:off x="2156405" y="2320925"/>
            <a:ext cx="61991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en-US" sz="1800" dirty="0">
                <a:solidFill>
                  <a:srgbClr val="000000"/>
                </a:solidFill>
                <a:latin typeface="Tw Cen MT" pitchFamily="34" charset="0"/>
                <a:cs typeface="Arial" pitchFamily="34" charset="0"/>
              </a:rPr>
              <a:t>Companies were able to increase their production per hour by </a:t>
            </a:r>
            <a:r>
              <a:rPr lang="en-US" altLang="en-US" sz="1800" b="1" dirty="0">
                <a:solidFill>
                  <a:srgbClr val="000000"/>
                </a:solidFill>
                <a:latin typeface="Tw Cen MT" pitchFamily="34" charset="0"/>
                <a:cs typeface="Arial" pitchFamily="34" charset="0"/>
              </a:rPr>
              <a:t>30% </a:t>
            </a:r>
            <a:r>
              <a:rPr lang="en-US" altLang="en-US" sz="1800" dirty="0">
                <a:solidFill>
                  <a:srgbClr val="000000"/>
                </a:solidFill>
                <a:latin typeface="Tw Cen MT" pitchFamily="34" charset="0"/>
                <a:cs typeface="Arial" pitchFamily="34" charset="0"/>
              </a:rPr>
              <a:t>in the first year. </a:t>
            </a:r>
            <a:r>
              <a:rPr lang="en-MY" altLang="en-US" sz="1800" dirty="0">
                <a:solidFill>
                  <a:srgbClr val="000000"/>
                </a:solidFill>
                <a:latin typeface="Tw Cen MT" pitchFamily="34" charset="0"/>
                <a:ea typeface="Calibri" pitchFamily="34" charset="0"/>
                <a:cs typeface="Calibri" pitchFamily="34" charset="0"/>
              </a:rPr>
              <a:t>The production per hour ranges from 1 unit to 5,000 units. </a:t>
            </a:r>
            <a:endParaRPr lang="en-MY" altLang="en-US" sz="1800" dirty="0">
              <a:solidFill>
                <a:srgbClr val="000000"/>
              </a:solidFill>
              <a:latin typeface="Tw Cen MT" pitchFamily="34" charset="0"/>
            </a:endParaRPr>
          </a:p>
        </p:txBody>
      </p:sp>
      <p:pic>
        <p:nvPicPr>
          <p:cNvPr id="44037" name="Picture 8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5" t="10812" r="12537" b="12991"/>
          <a:stretch>
            <a:fillRect/>
          </a:stretch>
        </p:blipFill>
        <p:spPr bwMode="auto">
          <a:xfrm>
            <a:off x="547688" y="2251075"/>
            <a:ext cx="1433873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2131691" y="3827462"/>
            <a:ext cx="64087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MY" altLang="en-US" sz="1800" dirty="0">
                <a:solidFill>
                  <a:srgbClr val="000000"/>
                </a:solidFill>
                <a:latin typeface="Tw Cen MT" pitchFamily="34" charset="0"/>
              </a:rPr>
              <a:t>Companies were able to reduce their cost per unit by average of </a:t>
            </a:r>
            <a:r>
              <a:rPr lang="en-MY" altLang="en-US" sz="1800" b="1" dirty="0">
                <a:solidFill>
                  <a:srgbClr val="000000"/>
                </a:solidFill>
                <a:latin typeface="Tw Cen MT" pitchFamily="34" charset="0"/>
              </a:rPr>
              <a:t>31% after 2 years. </a:t>
            </a:r>
            <a:r>
              <a:rPr lang="en-MY" altLang="en-US" sz="1800" dirty="0">
                <a:solidFill>
                  <a:srgbClr val="000000"/>
                </a:solidFill>
                <a:latin typeface="Tw Cen MT" pitchFamily="34" charset="0"/>
                <a:ea typeface="Calibri" pitchFamily="34" charset="0"/>
                <a:cs typeface="Calibri" pitchFamily="34" charset="0"/>
              </a:rPr>
              <a:t>The cost per unit ranges from RM1 to RM3,000</a:t>
            </a:r>
            <a:r>
              <a:rPr lang="en-MY" altLang="en-US" sz="1800" dirty="0">
                <a:solidFill>
                  <a:srgbClr val="000000"/>
                </a:solidFill>
                <a:latin typeface="Tw Cen MT" pitchFamily="34" charset="0"/>
              </a:rPr>
              <a:t>.</a:t>
            </a:r>
          </a:p>
        </p:txBody>
      </p:sp>
      <p:pic>
        <p:nvPicPr>
          <p:cNvPr id="7" name="Picture 12" descr="Image result for reduce cost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1" t="10561" r="13968" b="11342"/>
          <a:stretch/>
        </p:blipFill>
        <p:spPr bwMode="auto">
          <a:xfrm>
            <a:off x="547776" y="3689029"/>
            <a:ext cx="1565380" cy="149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040" name="Group 7"/>
          <p:cNvGrpSpPr>
            <a:grpSpLocks/>
          </p:cNvGrpSpPr>
          <p:nvPr/>
        </p:nvGrpSpPr>
        <p:grpSpPr bwMode="auto">
          <a:xfrm>
            <a:off x="125413" y="133350"/>
            <a:ext cx="5729287" cy="419100"/>
            <a:chOff x="473042" y="209826"/>
            <a:chExt cx="9831418" cy="419100"/>
          </a:xfrm>
        </p:grpSpPr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473042" y="209826"/>
              <a:ext cx="9831418" cy="419100"/>
            </a:xfrm>
            <a:prstGeom prst="rect">
              <a:avLst/>
            </a:prstGeom>
            <a:noFill/>
          </p:spPr>
          <p:txBody>
            <a:bodyPr lIns="0" rIns="0" anchor="ctr"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en-US" sz="2400" b="1" spc="150" dirty="0">
                  <a:solidFill>
                    <a:prstClr val="black"/>
                  </a:solidFill>
                  <a:latin typeface="Tw Cen MT" panose="020B0602020104020603" pitchFamily="34" charset="0"/>
                </a:rPr>
                <a:t>IMPACT STUDY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73042" y="628926"/>
              <a:ext cx="724621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041" name="Footer Placeholder 1"/>
          <p:cNvSpPr txBox="1">
            <a:spLocks/>
          </p:cNvSpPr>
          <p:nvPr/>
        </p:nvSpPr>
        <p:spPr bwMode="auto">
          <a:xfrm>
            <a:off x="9085263" y="6599238"/>
            <a:ext cx="2895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MY" altLang="en-US" sz="1100">
                <a:solidFill>
                  <a:srgbClr val="000000"/>
                </a:solidFill>
                <a:latin typeface="Century Gothic" pitchFamily="34" charset="0"/>
              </a:rPr>
              <a:t>KPM | 10</a:t>
            </a:r>
          </a:p>
        </p:txBody>
      </p:sp>
    </p:spTree>
    <p:extLst>
      <p:ext uri="{BB962C8B-B14F-4D97-AF65-F5344CB8AC3E}">
        <p14:creationId xmlns:p14="http://schemas.microsoft.com/office/powerpoint/2010/main" val="2673502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47"/>
          <p:cNvSpPr txBox="1">
            <a:spLocks noChangeArrowheads="1"/>
          </p:cNvSpPr>
          <p:nvPr/>
        </p:nvSpPr>
        <p:spPr bwMode="auto">
          <a:xfrm>
            <a:off x="3709988" y="390525"/>
            <a:ext cx="4557712" cy="831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>
                <a:solidFill>
                  <a:srgbClr val="000000"/>
                </a:solidFill>
                <a:latin typeface="Tw Cen MT" pitchFamily="34" charset="0"/>
              </a:rPr>
              <a:t>PECAHAN PROJEK MENGIKUT IPT</a:t>
            </a:r>
            <a:endParaRPr lang="ms-MY" altLang="en-US" sz="2400" b="1">
              <a:solidFill>
                <a:srgbClr val="000000"/>
              </a:solidFill>
              <a:latin typeface="Tw Cen MT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50838" y="228600"/>
          <a:ext cx="3017837" cy="6370627"/>
        </p:xfrm>
        <a:graphic>
          <a:graphicData uri="http://schemas.openxmlformats.org/drawingml/2006/table">
            <a:tbl>
              <a:tblPr/>
              <a:tblGrid>
                <a:gridCol w="1350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75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IPT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BILANGAN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POLITEKNIK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KOLEJ KOMUNITI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UITM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UTHM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USM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UNIMAP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UTM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UPM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UTEM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UKM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UNIKL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UMK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UMP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UTP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UNITEN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DRB-HICOM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UNISZA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08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UPNM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UMT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3216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NOTTINGHAM UNI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SWINBURNE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USIM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UNIMAS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UUM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MSU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SUNWAY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CURTIN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MONASH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UTAR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FRIM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MMU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675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JUMLAH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895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418875" y="1358447"/>
            <a:ext cx="5857318" cy="1203778"/>
            <a:chOff x="7596122" y="-778959"/>
            <a:chExt cx="10050899" cy="1203778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7815603" y="-456648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4400" b="1" spc="150" dirty="0">
                  <a:latin typeface="Tw Cen MT" panose="020B0602020104020603" pitchFamily="34" charset="0"/>
                </a:rPr>
                <a:t>SEKIAN,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en-US" sz="4400" b="1" spc="150" dirty="0">
                  <a:latin typeface="Tw Cen MT" panose="020B0602020104020603" pitchFamily="34" charset="0"/>
                </a:rPr>
                <a:t>TERIMA KASIH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7596122" y="-778959"/>
              <a:ext cx="0" cy="1203778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KPT | 20</a:t>
            </a:r>
          </a:p>
        </p:txBody>
      </p:sp>
      <p:sp>
        <p:nvSpPr>
          <p:cNvPr id="4" name="Rectangle 3"/>
          <p:cNvSpPr/>
          <p:nvPr/>
        </p:nvSpPr>
        <p:spPr>
          <a:xfrm>
            <a:off x="1276350" y="3072947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2000" b="1" dirty="0">
                <a:solidFill>
                  <a:srgbClr val="22357B"/>
                </a:solidFill>
                <a:latin typeface="Century Gothic" panose="020B0502020202020204" pitchFamily="34" charset="0"/>
              </a:rPr>
              <a:t>HUBUNGI KAMI: </a:t>
            </a:r>
          </a:p>
          <a:p>
            <a:endParaRPr lang="en-US" altLang="en-US" sz="1600" b="1" dirty="0">
              <a:latin typeface="Century Gothic" panose="020B0502020202020204" pitchFamily="34" charset="0"/>
            </a:endParaRPr>
          </a:p>
          <a:p>
            <a:r>
              <a:rPr lang="en-US" altLang="en-US" sz="1400" dirty="0" err="1">
                <a:latin typeface="Century Gothic" panose="020B0502020202020204" pitchFamily="34" charset="0"/>
              </a:rPr>
              <a:t>Sekretariat</a:t>
            </a:r>
            <a:r>
              <a:rPr lang="en-US" altLang="en-US" sz="1400" dirty="0">
                <a:latin typeface="Century Gothic" panose="020B0502020202020204" pitchFamily="34" charset="0"/>
              </a:rPr>
              <a:t> PPRN </a:t>
            </a:r>
          </a:p>
          <a:p>
            <a:r>
              <a:rPr lang="en-US" altLang="en-US" sz="1400" dirty="0">
                <a:latin typeface="Century Gothic" panose="020B0502020202020204" pitchFamily="34" charset="0"/>
              </a:rPr>
              <a:t>Unit </a:t>
            </a:r>
            <a:r>
              <a:rPr lang="en-US" altLang="en-US" sz="1400" dirty="0" err="1">
                <a:latin typeface="Century Gothic" panose="020B0502020202020204" pitchFamily="34" charset="0"/>
              </a:rPr>
              <a:t>Penyelidikan</a:t>
            </a:r>
            <a:r>
              <a:rPr lang="en-US" altLang="en-US" sz="1400" dirty="0">
                <a:latin typeface="Century Gothic" panose="020B0502020202020204" pitchFamily="34" charset="0"/>
              </a:rPr>
              <a:t> &amp; PPRN</a:t>
            </a:r>
          </a:p>
          <a:p>
            <a:r>
              <a:rPr lang="en-US" altLang="en-US" sz="1400" dirty="0" err="1">
                <a:latin typeface="Century Gothic" panose="020B0502020202020204" pitchFamily="34" charset="0"/>
              </a:rPr>
              <a:t>Kementerian</a:t>
            </a:r>
            <a:r>
              <a:rPr lang="en-US" altLang="en-US" sz="1400" dirty="0">
                <a:latin typeface="Century Gothic" panose="020B0502020202020204" pitchFamily="34" charset="0"/>
              </a:rPr>
              <a:t> </a:t>
            </a:r>
            <a:r>
              <a:rPr lang="en-US" altLang="en-US" sz="1400" dirty="0" err="1">
                <a:latin typeface="Century Gothic" panose="020B0502020202020204" pitchFamily="34" charset="0"/>
              </a:rPr>
              <a:t>Pengajian</a:t>
            </a:r>
            <a:r>
              <a:rPr lang="en-US" altLang="en-US" sz="1400" dirty="0">
                <a:latin typeface="Century Gothic" panose="020B0502020202020204" pitchFamily="34" charset="0"/>
              </a:rPr>
              <a:t> Tinggi</a:t>
            </a:r>
          </a:p>
          <a:p>
            <a:r>
              <a:rPr lang="en-US" altLang="en-US" sz="1400" dirty="0">
                <a:latin typeface="Century Gothic" panose="020B0502020202020204" pitchFamily="34" charset="0"/>
              </a:rPr>
              <a:t>No. Tel.: 03-88705095/5101/6875</a:t>
            </a:r>
          </a:p>
          <a:p>
            <a:r>
              <a:rPr lang="en-US" altLang="en-US" sz="1400" dirty="0">
                <a:latin typeface="Century Gothic" panose="020B0502020202020204" pitchFamily="34" charset="0"/>
              </a:rPr>
              <a:t>03-88706000 ext. 4329/4343</a:t>
            </a:r>
          </a:p>
          <a:p>
            <a:r>
              <a:rPr lang="en-US" altLang="en-US" sz="1400" dirty="0" err="1">
                <a:latin typeface="Century Gothic" panose="020B0502020202020204" pitchFamily="34" charset="0"/>
              </a:rPr>
              <a:t>Emel</a:t>
            </a:r>
            <a:r>
              <a:rPr lang="en-US" altLang="en-US" sz="1400" dirty="0">
                <a:latin typeface="Century Gothic" panose="020B0502020202020204" pitchFamily="34" charset="0"/>
              </a:rPr>
              <a:t> : </a:t>
            </a:r>
            <a:r>
              <a:rPr lang="en-US" altLang="en-US" sz="1400" dirty="0">
                <a:latin typeface="Century Gothic" panose="020B0502020202020204" pitchFamily="34" charset="0"/>
                <a:hlinkClick r:id="rId3"/>
              </a:rPr>
              <a:t>pprn.kpt@mohe.gov.my</a:t>
            </a:r>
            <a:endParaRPr lang="en-US" altLang="en-US" sz="1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33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30"/>
          <p:cNvSpPr/>
          <p:nvPr/>
        </p:nvSpPr>
        <p:spPr>
          <a:xfrm>
            <a:off x="8761971" y="1700383"/>
            <a:ext cx="850847" cy="816540"/>
          </a:xfrm>
          <a:custGeom>
            <a:avLst/>
            <a:gdLst>
              <a:gd name="connsiteX0" fmla="*/ 850847 w 850847"/>
              <a:gd name="connsiteY0" fmla="*/ 0 h 816540"/>
              <a:gd name="connsiteX1" fmla="*/ 850847 w 850847"/>
              <a:gd name="connsiteY1" fmla="*/ 816540 h 816540"/>
              <a:gd name="connsiteX2" fmla="*/ 0 w 850847"/>
              <a:gd name="connsiteY2" fmla="*/ 816540 h 816540"/>
              <a:gd name="connsiteX3" fmla="*/ 850847 w 850847"/>
              <a:gd name="connsiteY3" fmla="*/ 0 h 816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847" h="816540">
                <a:moveTo>
                  <a:pt x="850847" y="0"/>
                </a:moveTo>
                <a:lnTo>
                  <a:pt x="850847" y="816540"/>
                </a:lnTo>
                <a:lnTo>
                  <a:pt x="0" y="816540"/>
                </a:lnTo>
                <a:cubicBezTo>
                  <a:pt x="0" y="365577"/>
                  <a:pt x="380937" y="0"/>
                  <a:pt x="850847" y="0"/>
                </a:cubicBezTo>
                <a:close/>
              </a:path>
            </a:pathLst>
          </a:custGeom>
          <a:noFill/>
          <a:ln w="76200">
            <a:solidFill>
              <a:srgbClr val="22357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2" name="Freeform 31"/>
          <p:cNvSpPr/>
          <p:nvPr/>
        </p:nvSpPr>
        <p:spPr>
          <a:xfrm>
            <a:off x="2866816" y="1670166"/>
            <a:ext cx="769112" cy="808631"/>
          </a:xfrm>
          <a:custGeom>
            <a:avLst/>
            <a:gdLst>
              <a:gd name="connsiteX0" fmla="*/ 0 w 769112"/>
              <a:gd name="connsiteY0" fmla="*/ 0 h 808631"/>
              <a:gd name="connsiteX1" fmla="*/ 89741 w 769112"/>
              <a:gd name="connsiteY1" fmla="*/ 8681 h 808631"/>
              <a:gd name="connsiteX2" fmla="*/ 755823 w 769112"/>
              <a:gd name="connsiteY2" fmla="*/ 664091 h 808631"/>
              <a:gd name="connsiteX3" fmla="*/ 769112 w 769112"/>
              <a:gd name="connsiteY3" fmla="*/ 808631 h 808631"/>
              <a:gd name="connsiteX4" fmla="*/ 0 w 769112"/>
              <a:gd name="connsiteY4" fmla="*/ 808631 h 808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9112" h="808631">
                <a:moveTo>
                  <a:pt x="0" y="0"/>
                </a:moveTo>
                <a:lnTo>
                  <a:pt x="89741" y="8681"/>
                </a:lnTo>
                <a:cubicBezTo>
                  <a:pt x="428993" y="75303"/>
                  <a:pt x="694698" y="335689"/>
                  <a:pt x="755823" y="664091"/>
                </a:cubicBezTo>
                <a:lnTo>
                  <a:pt x="769112" y="808631"/>
                </a:lnTo>
                <a:lnTo>
                  <a:pt x="0" y="808631"/>
                </a:lnTo>
                <a:close/>
              </a:path>
            </a:pathLst>
          </a:custGeom>
          <a:noFill/>
          <a:ln w="76200">
            <a:solidFill>
              <a:srgbClr val="FBB03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9" name="Oval 18"/>
          <p:cNvSpPr/>
          <p:nvPr/>
        </p:nvSpPr>
        <p:spPr>
          <a:xfrm>
            <a:off x="1902057" y="1695204"/>
            <a:ext cx="1701694" cy="163307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8" name="Oval 17"/>
          <p:cNvSpPr/>
          <p:nvPr/>
        </p:nvSpPr>
        <p:spPr>
          <a:xfrm rot="19800000">
            <a:off x="8788800" y="1734963"/>
            <a:ext cx="1701694" cy="1633079"/>
          </a:xfrm>
          <a:prstGeom prst="ellipse">
            <a:avLst/>
          </a:prstGeom>
          <a:solidFill>
            <a:schemeClr val="bg1"/>
          </a:solidFill>
          <a:ln w="76200"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506816F6-0E60-4971-A048-8186CE4E9FE2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2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5289" y="133350"/>
            <a:ext cx="5729412" cy="419100"/>
            <a:chOff x="473042" y="209826"/>
            <a:chExt cx="9831418" cy="419100"/>
          </a:xfrm>
        </p:grpSpPr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SKOP PROJEK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189897" y="3910694"/>
            <a:ext cx="312601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Menambah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baik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atau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menambah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nilai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produk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sedia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ada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industri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terutama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yang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berasaskan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teknologi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atau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ke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arah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pensijilan</a:t>
            </a:r>
            <a:endParaRPr lang="es-ES" altLang="en-US" sz="1800" dirty="0">
              <a:solidFill>
                <a:srgbClr val="000000"/>
              </a:solidFill>
              <a:latin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46"/>
          <p:cNvSpPr>
            <a:spLocks noChangeArrowheads="1"/>
          </p:cNvSpPr>
          <p:nvPr/>
        </p:nvSpPr>
        <p:spPr bwMode="auto">
          <a:xfrm>
            <a:off x="7853693" y="3910694"/>
            <a:ext cx="356905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Menambah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baik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proses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pengeluaran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produk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,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komponen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sumber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,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gudang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,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logistik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,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kaedah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penghantaran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atau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perkhidmatan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;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bagi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menyelaras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serta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menjadikannya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lebih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cekap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dan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efisien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selaras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dengan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perkembangan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s-ES" altLang="en-US" sz="1800" dirty="0" err="1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Revolusi</a:t>
            </a:r>
            <a:r>
              <a:rPr lang="es-ES" altLang="en-US" sz="18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</a:rPr>
              <a:t> Industri 4.0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657497" y="1122157"/>
            <a:ext cx="2876532" cy="2757091"/>
            <a:chOff x="4657497" y="1169787"/>
            <a:chExt cx="2876532" cy="2757091"/>
          </a:xfrm>
        </p:grpSpPr>
        <p:sp>
          <p:nvSpPr>
            <p:cNvPr id="24" name="Freeform 23"/>
            <p:cNvSpPr/>
            <p:nvPr/>
          </p:nvSpPr>
          <p:spPr>
            <a:xfrm>
              <a:off x="4657497" y="2555429"/>
              <a:ext cx="2832471" cy="1371449"/>
            </a:xfrm>
            <a:custGeom>
              <a:avLst/>
              <a:gdLst>
                <a:gd name="connsiteX0" fmla="*/ 0 w 2832471"/>
                <a:gd name="connsiteY0" fmla="*/ 0 h 1371449"/>
                <a:gd name="connsiteX1" fmla="*/ 2832471 w 2832471"/>
                <a:gd name="connsiteY1" fmla="*/ 300890 h 1371449"/>
                <a:gd name="connsiteX2" fmla="*/ 2804860 w 2832471"/>
                <a:gd name="connsiteY2" fmla="*/ 403944 h 1371449"/>
                <a:gd name="connsiteX3" fmla="*/ 1434538 w 2832471"/>
                <a:gd name="connsiteY3" fmla="*/ 1371449 h 1371449"/>
                <a:gd name="connsiteX4" fmla="*/ 7117 w 2832471"/>
                <a:gd name="connsiteY4" fmla="*/ 135262 h 1371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2471" h="1371449">
                  <a:moveTo>
                    <a:pt x="0" y="0"/>
                  </a:moveTo>
                  <a:lnTo>
                    <a:pt x="2832471" y="300890"/>
                  </a:lnTo>
                  <a:lnTo>
                    <a:pt x="2804860" y="403944"/>
                  </a:lnTo>
                  <a:cubicBezTo>
                    <a:pt x="2623194" y="964468"/>
                    <a:pt x="2078391" y="1371449"/>
                    <a:pt x="1434538" y="1371449"/>
                  </a:cubicBezTo>
                  <a:cubicBezTo>
                    <a:pt x="691631" y="1371449"/>
                    <a:pt x="80595" y="829610"/>
                    <a:pt x="7117" y="135262"/>
                  </a:cubicBezTo>
                  <a:close/>
                </a:path>
              </a:pathLst>
            </a:custGeom>
            <a:noFill/>
            <a:ln w="76200">
              <a:solidFill>
                <a:srgbClr val="FBB03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696743" y="1169787"/>
              <a:ext cx="2837286" cy="1388781"/>
            </a:xfrm>
            <a:custGeom>
              <a:avLst/>
              <a:gdLst>
                <a:gd name="connsiteX0" fmla="*/ 1402457 w 2837286"/>
                <a:gd name="connsiteY0" fmla="*/ 0 h 1388781"/>
                <a:gd name="connsiteX1" fmla="*/ 2837286 w 2837286"/>
                <a:gd name="connsiteY1" fmla="*/ 1376975 h 1388781"/>
                <a:gd name="connsiteX2" fmla="*/ 2836665 w 2837286"/>
                <a:gd name="connsiteY2" fmla="*/ 1388781 h 1388781"/>
                <a:gd name="connsiteX3" fmla="*/ 0 w 2837286"/>
                <a:gd name="connsiteY3" fmla="*/ 1087445 h 1388781"/>
                <a:gd name="connsiteX4" fmla="*/ 32135 w 2837286"/>
                <a:gd name="connsiteY4" fmla="*/ 967505 h 1388781"/>
                <a:gd name="connsiteX5" fmla="*/ 1402457 w 2837286"/>
                <a:gd name="connsiteY5" fmla="*/ 0 h 138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7286" h="1388781">
                  <a:moveTo>
                    <a:pt x="1402457" y="0"/>
                  </a:moveTo>
                  <a:cubicBezTo>
                    <a:pt x="2194891" y="0"/>
                    <a:pt x="2837286" y="616493"/>
                    <a:pt x="2837286" y="1376975"/>
                  </a:cubicBezTo>
                  <a:lnTo>
                    <a:pt x="2836665" y="1388781"/>
                  </a:lnTo>
                  <a:lnTo>
                    <a:pt x="0" y="1087445"/>
                  </a:lnTo>
                  <a:lnTo>
                    <a:pt x="32135" y="967505"/>
                  </a:lnTo>
                  <a:cubicBezTo>
                    <a:pt x="213801" y="406982"/>
                    <a:pt x="758605" y="0"/>
                    <a:pt x="140245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rgbClr val="22357B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20" name="Oval 19"/>
            <p:cNvSpPr/>
            <p:nvPr/>
          </p:nvSpPr>
          <p:spPr>
            <a:xfrm>
              <a:off x="4701505" y="1232726"/>
              <a:ext cx="2793225" cy="2606668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9941" y="1995170"/>
              <a:ext cx="2472117" cy="1103185"/>
            </a:xfrm>
            <a:prstGeom prst="rect">
              <a:avLst/>
            </a:prstGeom>
          </p:spPr>
        </p:pic>
      </p:grpSp>
      <p:sp>
        <p:nvSpPr>
          <p:cNvPr id="15" name="TextBox 47"/>
          <p:cNvSpPr txBox="1">
            <a:spLocks noChangeArrowheads="1"/>
          </p:cNvSpPr>
          <p:nvPr/>
        </p:nvSpPr>
        <p:spPr bwMode="auto">
          <a:xfrm>
            <a:off x="1189898" y="3439343"/>
            <a:ext cx="3126014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Tw Cen MT" panose="020B0602020104020603" pitchFamily="34" charset="0"/>
              </a:rPr>
              <a:t>INOVASI PRODUK</a:t>
            </a:r>
            <a:endParaRPr lang="ms-MY" altLang="en-US" sz="2000" b="1" dirty="0">
              <a:latin typeface="Tw Cen MT" panose="020B0602020104020603" pitchFamily="34" charset="0"/>
            </a:endParaRPr>
          </a:p>
        </p:txBody>
      </p:sp>
      <p:sp>
        <p:nvSpPr>
          <p:cNvPr id="16" name="TextBox 49"/>
          <p:cNvSpPr txBox="1">
            <a:spLocks noChangeArrowheads="1"/>
          </p:cNvSpPr>
          <p:nvPr/>
        </p:nvSpPr>
        <p:spPr bwMode="auto">
          <a:xfrm>
            <a:off x="7853693" y="3439343"/>
            <a:ext cx="373596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Tw Cen MT" panose="020B0602020104020603" pitchFamily="34" charset="0"/>
              </a:rPr>
              <a:t>INOVASI PROSES</a:t>
            </a:r>
            <a:endParaRPr lang="ms-MY" altLang="en-US" sz="2000" b="1" dirty="0">
              <a:latin typeface="Tw Cen MT" panose="020B06020201040206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943" y="1988219"/>
            <a:ext cx="1047050" cy="10470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110" y="1988219"/>
            <a:ext cx="1117090" cy="1117090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 flipH="1">
            <a:off x="3603751" y="2504305"/>
            <a:ext cx="1097754" cy="13790"/>
          </a:xfrm>
          <a:prstGeom prst="line">
            <a:avLst/>
          </a:prstGeom>
          <a:ln w="76200">
            <a:solidFill>
              <a:srgbClr val="FBB0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7495017" y="2508857"/>
            <a:ext cx="1284258" cy="16133"/>
          </a:xfrm>
          <a:prstGeom prst="line">
            <a:avLst/>
          </a:prstGeom>
          <a:ln w="76200">
            <a:solidFill>
              <a:srgbClr val="2235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251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90500" y="107950"/>
            <a:ext cx="5905501" cy="419100"/>
            <a:chOff x="473042" y="209826"/>
            <a:chExt cx="9831418" cy="419100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PROJEK TIDAK DIPERTIMBANGKAN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3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791" y="2730790"/>
            <a:ext cx="1396420" cy="139642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787376" y="1336531"/>
            <a:ext cx="1111195" cy="11401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4" name="Oval 13"/>
          <p:cNvSpPr/>
          <p:nvPr/>
        </p:nvSpPr>
        <p:spPr>
          <a:xfrm>
            <a:off x="7043355" y="3670375"/>
            <a:ext cx="1111195" cy="11401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5" name="Oval 14"/>
          <p:cNvSpPr/>
          <p:nvPr/>
        </p:nvSpPr>
        <p:spPr>
          <a:xfrm>
            <a:off x="3851972" y="2675488"/>
            <a:ext cx="1111195" cy="11401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7" name="Oval 16"/>
          <p:cNvSpPr/>
          <p:nvPr/>
        </p:nvSpPr>
        <p:spPr>
          <a:xfrm>
            <a:off x="5858588" y="4268749"/>
            <a:ext cx="1111195" cy="11401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8" name="Oval 17"/>
          <p:cNvSpPr/>
          <p:nvPr/>
        </p:nvSpPr>
        <p:spPr>
          <a:xfrm>
            <a:off x="4286596" y="4045694"/>
            <a:ext cx="1111195" cy="11401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3" name="Oval 22"/>
          <p:cNvSpPr/>
          <p:nvPr/>
        </p:nvSpPr>
        <p:spPr>
          <a:xfrm>
            <a:off x="7450179" y="2422260"/>
            <a:ext cx="1111195" cy="11401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4" name="Oval 23"/>
          <p:cNvSpPr/>
          <p:nvPr/>
        </p:nvSpPr>
        <p:spPr>
          <a:xfrm>
            <a:off x="4320831" y="1521160"/>
            <a:ext cx="1111195" cy="11401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5" name="Oval 24"/>
          <p:cNvSpPr/>
          <p:nvPr/>
        </p:nvSpPr>
        <p:spPr>
          <a:xfrm>
            <a:off x="5534051" y="1124119"/>
            <a:ext cx="1111195" cy="11401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5190965" y="687367"/>
            <a:ext cx="2666841" cy="33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600" b="1" i="1" dirty="0">
                <a:latin typeface="Tw Cen MT" panose="020B0602020104020603" pitchFamily="34" charset="0"/>
                <a:cs typeface="Arial" panose="020B0604020202020204" pitchFamily="34" charset="0"/>
              </a:rPr>
              <a:t>off-the-shelve solutions</a:t>
            </a:r>
            <a:endParaRPr lang="en-US" altLang="en-US" sz="1600" b="1" dirty="0">
              <a:latin typeface="Tw Cen MT" panose="020B0602020104020603" pitchFamily="34" charset="0"/>
            </a:endParaRPr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2064354" y="1228794"/>
            <a:ext cx="2554962" cy="584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w Cen MT" panose="020B0602020104020603" pitchFamily="34" charset="0"/>
                <a:cs typeface="Arial" panose="020B0604020202020204" pitchFamily="34" charset="0"/>
              </a:rPr>
              <a:t>Permasalahan</a:t>
            </a:r>
            <a:r>
              <a:rPr lang="en-US" altLang="en-US" sz="1600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pemasaran</a:t>
            </a:r>
            <a:r>
              <a:rPr lang="en-US" altLang="en-US" sz="1600" dirty="0">
                <a:latin typeface="Tw Cen MT" panose="020B0602020104020603" pitchFamily="34" charset="0"/>
                <a:cs typeface="Arial" panose="020B0604020202020204" pitchFamily="34" charset="0"/>
              </a:rPr>
              <a:t> &amp;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pengurusan</a:t>
            </a:r>
            <a:r>
              <a:rPr lang="en-US" altLang="en-US" sz="1600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dirty="0" err="1">
                <a:latin typeface="Tw Cen MT" panose="020B0602020104020603" pitchFamily="34" charset="0"/>
                <a:cs typeface="Arial" panose="020B0604020202020204" pitchFamily="34" charset="0"/>
              </a:rPr>
              <a:t>perniagaan</a:t>
            </a:r>
            <a:endParaRPr lang="en-US" altLang="en-US" sz="1600" dirty="0">
              <a:latin typeface="Tw Cen MT" panose="020B0602020104020603" pitchFamily="34" charset="0"/>
            </a:endParaRPr>
          </a:p>
        </p:txBody>
      </p:sp>
      <p:sp>
        <p:nvSpPr>
          <p:cNvPr id="30" name="Rectangle 34"/>
          <p:cNvSpPr>
            <a:spLocks noChangeArrowheads="1"/>
          </p:cNvSpPr>
          <p:nvPr/>
        </p:nvSpPr>
        <p:spPr bwMode="auto">
          <a:xfrm>
            <a:off x="1400351" y="3009214"/>
            <a:ext cx="24382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Projek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penyelidikan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asas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(</a:t>
            </a:r>
            <a:r>
              <a:rPr lang="en-US" altLang="en-US" sz="1600" b="1" i="1" dirty="0">
                <a:latin typeface="Tw Cen MT" panose="020B0602020104020603" pitchFamily="34" charset="0"/>
                <a:cs typeface="Arial" panose="020B0604020202020204" pitchFamily="34" charset="0"/>
              </a:rPr>
              <a:t>fundamenta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l) </a:t>
            </a:r>
            <a:r>
              <a:rPr lang="en-US" altLang="en-US" sz="1600" dirty="0">
                <a:latin typeface="Tw Cen MT" panose="020B0602020104020603" pitchFamily="34" charset="0"/>
                <a:cs typeface="Arial" panose="020B0604020202020204" pitchFamily="34" charset="0"/>
              </a:rPr>
              <a:t>&amp;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ekploratif</a:t>
            </a:r>
            <a:endParaRPr lang="en-US" altLang="en-US" sz="1600" b="1" dirty="0">
              <a:latin typeface="Tw Cen MT" panose="020B0602020104020603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2381957" y="4562947"/>
            <a:ext cx="18605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w Cen MT" panose="020B0602020104020603" pitchFamily="34" charset="0"/>
                <a:cs typeface="Arial" panose="020B0604020202020204" pitchFamily="34" charset="0"/>
              </a:rPr>
              <a:t>Projek</a:t>
            </a:r>
            <a:r>
              <a:rPr lang="en-US" altLang="en-US" sz="1600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ujian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klinikal</a:t>
            </a:r>
            <a:endParaRPr lang="en-US" altLang="en-US" sz="1600" b="1" dirty="0">
              <a:latin typeface="Tw Cen MT" panose="020B0602020104020603" pitchFamily="34" charset="0"/>
            </a:endParaRPr>
          </a:p>
        </p:txBody>
      </p:sp>
      <p:sp>
        <p:nvSpPr>
          <p:cNvPr id="32" name="Rectangle 39"/>
          <p:cNvSpPr>
            <a:spLocks noChangeArrowheads="1"/>
          </p:cNvSpPr>
          <p:nvPr/>
        </p:nvSpPr>
        <p:spPr bwMode="auto">
          <a:xfrm>
            <a:off x="7857806" y="1541026"/>
            <a:ext cx="18925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71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Tx/>
              <a:buNone/>
            </a:pPr>
            <a:r>
              <a:rPr lang="en-US" altLang="en-US" sz="1600" dirty="0" err="1">
                <a:latin typeface="Tw Cen MT" panose="020B0602020104020603" pitchFamily="34" charset="0"/>
                <a:cs typeface="Arial" panose="020B0604020202020204" pitchFamily="34" charset="0"/>
              </a:rPr>
              <a:t>Projek</a:t>
            </a:r>
            <a:r>
              <a:rPr lang="en-US" altLang="en-US" sz="1600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perundingan</a:t>
            </a:r>
            <a:endParaRPr lang="en-US" altLang="en-US" sz="1600" b="1" dirty="0">
              <a:latin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41"/>
          <p:cNvSpPr>
            <a:spLocks noChangeArrowheads="1"/>
          </p:cNvSpPr>
          <p:nvPr/>
        </p:nvSpPr>
        <p:spPr bwMode="auto">
          <a:xfrm>
            <a:off x="8601273" y="2569047"/>
            <a:ext cx="29042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en-US" altLang="en-US" sz="1600" dirty="0" err="1">
                <a:latin typeface="Tw Cen MT" panose="020B0602020104020603" pitchFamily="34" charset="0"/>
                <a:cs typeface="Arial" panose="020B0604020202020204" pitchFamily="34" charset="0"/>
              </a:rPr>
              <a:t>Projek</a:t>
            </a:r>
            <a:r>
              <a:rPr lang="en-US" altLang="en-US" sz="1600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melibatkan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permohonan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dan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pembayaran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untuk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mendapatkan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sijil</a:t>
            </a:r>
            <a:endParaRPr lang="en-US" altLang="en-US" sz="1600" b="1" dirty="0">
              <a:latin typeface="Tw Cen MT" panose="020B0602020104020603" pitchFamily="34" charset="0"/>
            </a:endParaRPr>
          </a:p>
        </p:txBody>
      </p:sp>
      <p:sp>
        <p:nvSpPr>
          <p:cNvPr id="34" name="Rectangle 43"/>
          <p:cNvSpPr>
            <a:spLocks noChangeArrowheads="1"/>
          </p:cNvSpPr>
          <p:nvPr/>
        </p:nvSpPr>
        <p:spPr bwMode="auto">
          <a:xfrm>
            <a:off x="8194450" y="4127210"/>
            <a:ext cx="45717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Tx/>
              <a:buNone/>
            </a:pP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Perjalanan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ke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luar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negara</a:t>
            </a:r>
            <a:endParaRPr lang="en-US" altLang="en-US" sz="1600" b="1" dirty="0">
              <a:latin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44"/>
          <p:cNvSpPr>
            <a:spLocks noChangeArrowheads="1"/>
          </p:cNvSpPr>
          <p:nvPr/>
        </p:nvSpPr>
        <p:spPr bwMode="auto">
          <a:xfrm>
            <a:off x="5397791" y="5438783"/>
            <a:ext cx="60194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Pembelian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 err="1">
                <a:latin typeface="Tw Cen MT" panose="020B0602020104020603" pitchFamily="34" charset="0"/>
                <a:cs typeface="Arial" panose="020B0604020202020204" pitchFamily="34" charset="0"/>
              </a:rPr>
              <a:t>fasiliti</a:t>
            </a:r>
            <a:r>
              <a:rPr lang="en-US" altLang="en-US" sz="1600" b="1" dirty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dirty="0">
                <a:latin typeface="Tw Cen MT" panose="020B0602020104020603" pitchFamily="34" charset="0"/>
                <a:cs typeface="Arial" panose="020B0604020202020204" pitchFamily="34" charset="0"/>
              </a:rPr>
              <a:t>&amp; </a:t>
            </a:r>
            <a:r>
              <a:rPr lang="en-US" altLang="en-US" sz="1600" dirty="0" err="1">
                <a:latin typeface="Tw Cen MT" panose="020B0602020104020603" pitchFamily="34" charset="0"/>
                <a:cs typeface="Arial" panose="020B0604020202020204" pitchFamily="34" charset="0"/>
              </a:rPr>
              <a:t>aset</a:t>
            </a:r>
            <a:endParaRPr lang="en-US" altLang="en-US" sz="1600" dirty="0">
              <a:latin typeface="Tw Cen MT" panose="020B06020201040206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732" y="4492752"/>
            <a:ext cx="615149" cy="6151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202" y="1727222"/>
            <a:ext cx="679137" cy="6791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046" y="1395852"/>
            <a:ext cx="647909" cy="6479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036" y="2618049"/>
            <a:ext cx="760724" cy="76072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028" y="4313574"/>
            <a:ext cx="678206" cy="67820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339" y="2762317"/>
            <a:ext cx="780475" cy="78047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51" y="3819491"/>
            <a:ext cx="832448" cy="83244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148" y="1537187"/>
            <a:ext cx="786067" cy="78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751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772317" y="2165143"/>
            <a:ext cx="8189824" cy="942916"/>
          </a:xfrm>
          <a:prstGeom prst="rect">
            <a:avLst/>
          </a:prstGeom>
          <a:solidFill>
            <a:schemeClr val="tx2">
              <a:lumMod val="20000"/>
              <a:lumOff val="80000"/>
              <a:alpha val="86000"/>
            </a:schemeClr>
          </a:solidFill>
        </p:spPr>
        <p:txBody>
          <a:bodyPr wrap="square">
            <a:noAutofit/>
          </a:bodyPr>
          <a:lstStyle/>
          <a:p>
            <a:pPr algn="just"/>
            <a:endParaRPr lang="en-MY" sz="1600" dirty="0">
              <a:latin typeface="Tw Cen MT" panose="020B0602020104020603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25288" y="133350"/>
            <a:ext cx="9361611" cy="419100"/>
            <a:chOff x="473040" y="209826"/>
            <a:chExt cx="16064111" cy="419100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73040" y="209826"/>
              <a:ext cx="16064111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SYARAT UMUM PERMOHONAN - SYARIKAT 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4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772312" y="5416481"/>
            <a:ext cx="8189824" cy="942047"/>
            <a:chOff x="395377" y="5468838"/>
            <a:chExt cx="5911868" cy="821628"/>
          </a:xfrm>
        </p:grpSpPr>
        <p:sp>
          <p:nvSpPr>
            <p:cNvPr id="16" name="Rectangle 15"/>
            <p:cNvSpPr/>
            <p:nvPr/>
          </p:nvSpPr>
          <p:spPr>
            <a:xfrm>
              <a:off x="395377" y="5468838"/>
              <a:ext cx="5911868" cy="821628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</p:spPr>
          <p:txBody>
            <a:bodyPr wrap="square">
              <a:noAutofit/>
            </a:bodyPr>
            <a:lstStyle/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471575" y="5667086"/>
              <a:ext cx="5759468" cy="510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MY" sz="1600" dirty="0">
                  <a:latin typeface="Tw Cen MT" panose="020B0602020104020603" pitchFamily="34" charset="0"/>
                </a:rPr>
                <a:t>Syarikat </a:t>
              </a:r>
              <a:r>
                <a:rPr lang="en-MY" sz="1600" dirty="0" err="1">
                  <a:latin typeface="Tw Cen MT" panose="020B0602020104020603" pitchFamily="34" charset="0"/>
                </a:rPr>
                <a:t>perlu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ada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premis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perniagaan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>
                  <a:latin typeface="Tw Cen MT" panose="020B0602020104020603" pitchFamily="34" charset="0"/>
                </a:rPr>
                <a:t>yang </a:t>
              </a:r>
              <a:r>
                <a:rPr lang="en-MY" sz="1600" dirty="0" err="1">
                  <a:latin typeface="Tw Cen MT" panose="020B0602020104020603" pitchFamily="34" charset="0"/>
                </a:rPr>
                <a:t>berdaftar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dengan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Pihak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Berkuasa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Tempatan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atau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Pusat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Inkubator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yang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berdaftar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dengan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agensi</a:t>
              </a:r>
              <a:endParaRPr lang="en-MY" sz="1600" b="1" dirty="0">
                <a:solidFill>
                  <a:srgbClr val="22357B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772312" y="3378103"/>
            <a:ext cx="8189824" cy="1877642"/>
            <a:chOff x="5876009" y="3906770"/>
            <a:chExt cx="5911868" cy="2212584"/>
          </a:xfrm>
        </p:grpSpPr>
        <p:sp>
          <p:nvSpPr>
            <p:cNvPr id="15" name="Rectangle 14"/>
            <p:cNvSpPr/>
            <p:nvPr/>
          </p:nvSpPr>
          <p:spPr>
            <a:xfrm>
              <a:off x="5876009" y="3906770"/>
              <a:ext cx="5911868" cy="2212584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</p:spPr>
          <p:txBody>
            <a:bodyPr wrap="square">
              <a:noAutofit/>
            </a:bodyPr>
            <a:lstStyle/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952207" y="4016249"/>
              <a:ext cx="5759468" cy="1849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MY" sz="1600" dirty="0">
                  <a:latin typeface="Tw Cen MT" panose="020B0602020104020603" pitchFamily="34" charset="0"/>
                </a:rPr>
                <a:t>Syarikat </a:t>
              </a:r>
              <a:r>
                <a:rPr lang="en-MY" sz="1600" dirty="0" err="1">
                  <a:latin typeface="Tw Cen MT" panose="020B0602020104020603" pitchFamily="34" charset="0"/>
                </a:rPr>
                <a:t>hendaklah</a:t>
              </a:r>
              <a:r>
                <a:rPr lang="en-MY" sz="1600" dirty="0">
                  <a:latin typeface="Tw Cen MT" panose="020B0602020104020603" pitchFamily="34" charset="0"/>
                </a:rPr>
                <a:t> :  </a:t>
              </a:r>
            </a:p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  <a:p>
              <a:pPr marL="265113" indent="-265113" algn="just">
                <a:buAutoNum type="romanLcPeriod"/>
              </a:pPr>
              <a:r>
                <a:rPr lang="en-MY" sz="1600" dirty="0" err="1">
                  <a:latin typeface="Tw Cen MT" panose="020B0602020104020603" pitchFamily="34" charset="0"/>
                </a:rPr>
                <a:t>berdaftar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dengan</a:t>
              </a:r>
              <a:r>
                <a:rPr lang="en-MY" sz="1600" dirty="0">
                  <a:latin typeface="Tw Cen MT" panose="020B0602020104020603" pitchFamily="34" charset="0"/>
                </a:rPr>
                <a:t> mana-mana </a:t>
              </a:r>
              <a:r>
                <a:rPr lang="en-MY" sz="1600" dirty="0" err="1">
                  <a:latin typeface="Tw Cen MT" panose="020B0602020104020603" pitchFamily="34" charset="0"/>
                </a:rPr>
                <a:t>agensi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atau</a:t>
              </a:r>
              <a:r>
                <a:rPr lang="en-MY" sz="1600" dirty="0">
                  <a:latin typeface="Tw Cen MT" panose="020B0602020104020603" pitchFamily="34" charset="0"/>
                </a:rPr>
                <a:t> platform yang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menilai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prestasi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syarikat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antara</a:t>
              </a:r>
              <a:r>
                <a:rPr lang="en-MY" sz="1600" dirty="0">
                  <a:latin typeface="Tw Cen MT" panose="020B0602020104020603" pitchFamily="34" charset="0"/>
                </a:rPr>
                <a:t> lain </a:t>
              </a:r>
              <a:r>
                <a:rPr lang="en-MY" sz="1600" dirty="0" err="1">
                  <a:latin typeface="Tw Cen MT" panose="020B0602020104020603" pitchFamily="34" charset="0"/>
                </a:rPr>
                <a:t>seperti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SMECorp</a:t>
              </a:r>
              <a:r>
                <a:rPr lang="en-MY" sz="1600" dirty="0">
                  <a:latin typeface="Tw Cen MT" panose="020B0602020104020603" pitchFamily="34" charset="0"/>
                </a:rPr>
                <a:t>, PUNB, MTDC, SIRIM, MARA, MDEC, MIGHT </a:t>
              </a:r>
              <a:r>
                <a:rPr lang="en-MY" sz="1600" dirty="0" err="1">
                  <a:latin typeface="Tw Cen MT" panose="020B0602020104020603" pitchFamily="34" charset="0"/>
                </a:rPr>
                <a:t>atau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agensi</a:t>
              </a:r>
              <a:r>
                <a:rPr lang="en-MY" sz="1600" dirty="0">
                  <a:latin typeface="Tw Cen MT" panose="020B0602020104020603" pitchFamily="34" charset="0"/>
                </a:rPr>
                <a:t> lain yang </a:t>
              </a:r>
              <a:r>
                <a:rPr lang="en-MY" sz="1600" dirty="0" err="1">
                  <a:latin typeface="Tw Cen MT" panose="020B0602020104020603" pitchFamily="34" charset="0"/>
                </a:rPr>
                <a:t>setaraf</a:t>
              </a:r>
              <a:r>
                <a:rPr lang="en-MY" sz="1600" dirty="0">
                  <a:latin typeface="Tw Cen MT" panose="020B0602020104020603" pitchFamily="34" charset="0"/>
                </a:rPr>
                <a:t>; </a:t>
              </a:r>
              <a:r>
                <a:rPr lang="en-MY" sz="1600" b="1" dirty="0">
                  <a:latin typeface="Tw Cen MT" panose="020B0602020104020603" pitchFamily="34" charset="0"/>
                </a:rPr>
                <a:t>ATAU </a:t>
              </a:r>
            </a:p>
            <a:p>
              <a:pPr marL="265113" indent="-265113" algn="just">
                <a:buAutoNum type="romanLcPeriod"/>
              </a:pPr>
              <a:r>
                <a:rPr lang="en-MY" sz="1600" dirty="0" err="1">
                  <a:latin typeface="Tw Cen MT" panose="020B0602020104020603" pitchFamily="34" charset="0"/>
                </a:rPr>
                <a:t>berada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dalam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kategori</a:t>
              </a:r>
              <a:r>
                <a:rPr lang="en-MY" sz="1600" dirty="0">
                  <a:latin typeface="Tw Cen MT" panose="020B0602020104020603" pitchFamily="34" charset="0"/>
                </a:rPr>
                <a:t> Syarikat yang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berdaya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saing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dan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berdaya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maju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(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senarai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semak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)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72309" y="2225178"/>
            <a:ext cx="8189824" cy="830997"/>
            <a:chOff x="395376" y="2833012"/>
            <a:chExt cx="5911868" cy="1125906"/>
          </a:xfrm>
        </p:grpSpPr>
        <p:sp>
          <p:nvSpPr>
            <p:cNvPr id="14" name="Rectangle 13"/>
            <p:cNvSpPr/>
            <p:nvPr/>
          </p:nvSpPr>
          <p:spPr>
            <a:xfrm>
              <a:off x="395376" y="2854210"/>
              <a:ext cx="5911868" cy="942916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</p:spPr>
          <p:txBody>
            <a:bodyPr wrap="square">
              <a:noAutofit/>
            </a:bodyPr>
            <a:lstStyle/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95377" y="2833012"/>
              <a:ext cx="5759468" cy="11259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Nilai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jualan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tahunan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melebihi</a:t>
              </a:r>
              <a:r>
                <a:rPr lang="en-MY" sz="1600" b="1" dirty="0">
                  <a:solidFill>
                    <a:schemeClr val="accent1">
                      <a:lumMod val="50000"/>
                    </a:schemeClr>
                  </a:solidFill>
                  <a:latin typeface="Tw Cen MT" panose="020B0602020104020603" pitchFamily="34" charset="0"/>
                </a:rPr>
                <a:t> RM100,000 </a:t>
              </a:r>
              <a:r>
                <a:rPr lang="en-MY" sz="1600" dirty="0">
                  <a:latin typeface="Tw Cen MT" panose="020B0602020104020603" pitchFamily="34" charset="0"/>
                </a:rPr>
                <a:t>(</a:t>
              </a:r>
              <a:r>
                <a:rPr lang="en-MY" sz="1600" dirty="0" err="1">
                  <a:latin typeface="Tw Cen MT" panose="020B0602020104020603" pitchFamily="34" charset="0"/>
                </a:rPr>
                <a:t>dengan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bukti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penyata</a:t>
              </a:r>
              <a:r>
                <a:rPr lang="en-MY" sz="1600" dirty="0">
                  <a:latin typeface="Tw Cen MT" panose="020B0602020104020603" pitchFamily="34" charset="0"/>
                </a:rPr>
                <a:t> bank </a:t>
              </a:r>
              <a:r>
                <a:rPr lang="en-MY" sz="1600" dirty="0" err="1">
                  <a:latin typeface="Tw Cen MT" panose="020B0602020104020603" pitchFamily="34" charset="0"/>
                </a:rPr>
                <a:t>syarikat</a:t>
              </a:r>
              <a:r>
                <a:rPr lang="en-MY" sz="1600" dirty="0">
                  <a:latin typeface="Tw Cen MT" panose="020B0602020104020603" pitchFamily="34" charset="0"/>
                </a:rPr>
                <a:t> 6 </a:t>
              </a:r>
              <a:r>
                <a:rPr lang="en-MY" sz="1600" dirty="0" err="1">
                  <a:latin typeface="Tw Cen MT" panose="020B0602020104020603" pitchFamily="34" charset="0"/>
                </a:rPr>
                <a:t>bulan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terkini</a:t>
              </a:r>
              <a:r>
                <a:rPr lang="en-MY" sz="1600" dirty="0">
                  <a:latin typeface="Tw Cen MT" panose="020B0602020104020603" pitchFamily="34" charset="0"/>
                </a:rPr>
                <a:t> – </a:t>
              </a:r>
              <a:r>
                <a:rPr lang="en-MY" sz="1600" dirty="0" err="1">
                  <a:latin typeface="Tw Cen MT" panose="020B0602020104020603" pitchFamily="34" charset="0"/>
                </a:rPr>
                <a:t>bagi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perniagaan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atau</a:t>
              </a:r>
              <a:r>
                <a:rPr lang="en-MY" sz="1600" dirty="0">
                  <a:latin typeface="Tw Cen MT" panose="020B0602020104020603" pitchFamily="34" charset="0"/>
                </a:rPr>
                <a:t> set </a:t>
              </a:r>
              <a:r>
                <a:rPr lang="en-MY" sz="1600" dirty="0" err="1">
                  <a:latin typeface="Tw Cen MT" panose="020B0602020104020603" pitchFamily="34" charset="0"/>
                </a:rPr>
                <a:t>lengkap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penyata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akaun</a:t>
              </a:r>
              <a:r>
                <a:rPr lang="en-MY" sz="1600" dirty="0">
                  <a:latin typeface="Tw Cen MT" panose="020B0602020104020603" pitchFamily="34" charset="0"/>
                </a:rPr>
                <a:t> yang </a:t>
              </a:r>
              <a:r>
                <a:rPr lang="en-MY" sz="1600" dirty="0" err="1">
                  <a:latin typeface="Tw Cen MT" panose="020B0602020104020603" pitchFamily="34" charset="0"/>
                </a:rPr>
                <a:t>diaudit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untuk</a:t>
              </a:r>
              <a:r>
                <a:rPr lang="en-MY" sz="1600" dirty="0">
                  <a:latin typeface="Tw Cen MT" panose="020B0602020104020603" pitchFamily="34" charset="0"/>
                </a:rPr>
                <a:t> 3 </a:t>
              </a:r>
              <a:r>
                <a:rPr lang="en-MY" sz="1600" dirty="0" err="1">
                  <a:latin typeface="Tw Cen MT" panose="020B0602020104020603" pitchFamily="34" charset="0"/>
                </a:rPr>
                <a:t>tahun</a:t>
              </a:r>
              <a:r>
                <a:rPr lang="en-MY" sz="1600" dirty="0">
                  <a:latin typeface="Tw Cen MT" panose="020B0602020104020603" pitchFamily="34" charset="0"/>
                </a:rPr>
                <a:t> – </a:t>
              </a:r>
              <a:r>
                <a:rPr lang="en-MY" sz="1600" dirty="0" err="1">
                  <a:latin typeface="Tw Cen MT" panose="020B0602020104020603" pitchFamily="34" charset="0"/>
                </a:rPr>
                <a:t>bagi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syarikat</a:t>
              </a:r>
              <a:r>
                <a:rPr lang="en-MY" sz="1600" dirty="0">
                  <a:latin typeface="Tw Cen MT" panose="020B0602020104020603" pitchFamily="34" charset="0"/>
                </a:rPr>
                <a:t>)</a:t>
              </a:r>
              <a:endParaRPr lang="en-MY" sz="1600" b="1" dirty="0">
                <a:solidFill>
                  <a:srgbClr val="0000CC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72316" y="1052426"/>
            <a:ext cx="8189826" cy="889544"/>
            <a:chOff x="395375" y="841179"/>
            <a:chExt cx="5911870" cy="942915"/>
          </a:xfrm>
        </p:grpSpPr>
        <p:sp>
          <p:nvSpPr>
            <p:cNvPr id="12" name="Rectangle 11"/>
            <p:cNvSpPr/>
            <p:nvPr/>
          </p:nvSpPr>
          <p:spPr>
            <a:xfrm>
              <a:off x="395375" y="841179"/>
              <a:ext cx="5911868" cy="942915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</p:spPr>
          <p:txBody>
            <a:bodyPr wrap="square">
              <a:noAutofit/>
            </a:bodyPr>
            <a:lstStyle/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5377" y="853553"/>
              <a:ext cx="5911868" cy="8808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MY" sz="1600" dirty="0">
                  <a:latin typeface="Tw Cen MT" panose="020B0602020104020603" pitchFamily="34" charset="0"/>
                </a:rPr>
                <a:t>Terbuka </a:t>
              </a:r>
              <a:r>
                <a:rPr lang="en-MY" sz="1600" dirty="0" err="1">
                  <a:latin typeface="Tw Cen MT" panose="020B0602020104020603" pitchFamily="34" charset="0"/>
                </a:rPr>
                <a:t>kepada</a:t>
              </a:r>
              <a:r>
                <a:rPr lang="en-MY" sz="1600" dirty="0">
                  <a:latin typeface="Tw Cen MT" panose="020B0602020104020603" pitchFamily="34" charset="0"/>
                </a:rPr>
                <a:t> Syarikat </a:t>
              </a:r>
              <a:r>
                <a:rPr lang="en-MY" sz="1600" dirty="0" err="1">
                  <a:latin typeface="Tw Cen MT" panose="020B0602020104020603" pitchFamily="34" charset="0"/>
                </a:rPr>
                <a:t>dan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Perniagaan</a:t>
              </a:r>
              <a:r>
                <a:rPr lang="en-MY" sz="1600" dirty="0">
                  <a:latin typeface="Tw Cen MT" panose="020B0602020104020603" pitchFamily="34" charset="0"/>
                </a:rPr>
                <a:t> yang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berdaftar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dengan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Suruhanjaya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Syarikat Malaysia (SSM) </a:t>
              </a:r>
              <a:r>
                <a:rPr lang="en-MY" sz="1600" dirty="0" err="1">
                  <a:latin typeface="Tw Cen MT" panose="020B0602020104020603" pitchFamily="34" charset="0"/>
                </a:rPr>
                <a:t>manakala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Perniagaan</a:t>
              </a:r>
              <a:r>
                <a:rPr lang="en-MY" sz="1600" dirty="0">
                  <a:latin typeface="Tw Cen MT" panose="020B0602020104020603" pitchFamily="34" charset="0"/>
                </a:rPr>
                <a:t> di Sabah </a:t>
              </a:r>
              <a:r>
                <a:rPr lang="en-MY" sz="1600" dirty="0" err="1">
                  <a:latin typeface="Tw Cen MT" panose="020B0602020104020603" pitchFamily="34" charset="0"/>
                </a:rPr>
                <a:t>dan</a:t>
              </a:r>
              <a:r>
                <a:rPr lang="en-MY" sz="1600" dirty="0">
                  <a:latin typeface="Tw Cen MT" panose="020B0602020104020603" pitchFamily="34" charset="0"/>
                </a:rPr>
                <a:t> Sarawak </a:t>
              </a:r>
              <a:r>
                <a:rPr lang="en-MY" sz="1600" dirty="0" err="1">
                  <a:latin typeface="Tw Cen MT" panose="020B0602020104020603" pitchFamily="34" charset="0"/>
                </a:rPr>
                <a:t>perlu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berdaftar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dengan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Pihak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Berkuasa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Tempatan</a:t>
              </a:r>
              <a:r>
                <a:rPr lang="en-MY" sz="1600" dirty="0">
                  <a:latin typeface="Tw Cen MT" panose="020B0602020104020603" pitchFamily="34" charset="0"/>
                </a:rPr>
                <a:t>. 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236668" y="1154883"/>
            <a:ext cx="3570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4400" b="1" dirty="0">
                <a:latin typeface="Century Gothic" panose="020B0502020202020204" pitchFamily="34" charset="0"/>
              </a:rPr>
              <a:t>1</a:t>
            </a:r>
            <a:endParaRPr lang="en-MY" sz="44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53938" y="2201208"/>
            <a:ext cx="3570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4400" b="1" dirty="0">
                <a:latin typeface="Century Gothic" panose="020B0502020202020204" pitchFamily="34" charset="0"/>
              </a:rPr>
              <a:t>2</a:t>
            </a:r>
            <a:endParaRPr lang="en-MY" sz="44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16312" y="3657899"/>
            <a:ext cx="337221" cy="772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3</a:t>
            </a:r>
            <a:endParaRPr lang="en-MY" sz="4400" b="1" dirty="0"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46606" y="5416481"/>
            <a:ext cx="337221" cy="772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4</a:t>
            </a:r>
            <a:endParaRPr lang="en-MY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046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772311" y="1906478"/>
            <a:ext cx="8745833" cy="726362"/>
            <a:chOff x="5876009" y="1820707"/>
            <a:chExt cx="5911868" cy="632083"/>
          </a:xfrm>
        </p:grpSpPr>
        <p:sp>
          <p:nvSpPr>
            <p:cNvPr id="13" name="Rectangle 12"/>
            <p:cNvSpPr/>
            <p:nvPr/>
          </p:nvSpPr>
          <p:spPr>
            <a:xfrm>
              <a:off x="5876009" y="1820707"/>
              <a:ext cx="5911868" cy="632083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</p:spPr>
          <p:txBody>
            <a:bodyPr wrap="square">
              <a:noAutofit/>
            </a:bodyPr>
            <a:lstStyle/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76009" y="1960406"/>
              <a:ext cx="5759468" cy="2946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MY" sz="1600" dirty="0">
                  <a:latin typeface="Tw Cen MT" panose="020B0602020104020603" pitchFamily="34" charset="0"/>
                </a:rPr>
                <a:t>Syarikat </a:t>
              </a:r>
              <a:r>
                <a:rPr lang="en-MY" sz="1600" dirty="0" err="1">
                  <a:latin typeface="Tw Cen MT" panose="020B0602020104020603" pitchFamily="34" charset="0"/>
                </a:rPr>
                <a:t>mesti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beroperasi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sekurang-kurangnya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>
                  <a:solidFill>
                    <a:schemeClr val="accent5">
                      <a:lumMod val="75000"/>
                    </a:schemeClr>
                  </a:solidFill>
                  <a:latin typeface="Tw Cen MT" panose="020B0602020104020603" pitchFamily="34" charset="0"/>
                </a:rPr>
                <a:t>1 </a:t>
              </a:r>
              <a:r>
                <a:rPr lang="en-MY" sz="1600" b="1" dirty="0" err="1">
                  <a:solidFill>
                    <a:schemeClr val="accent5">
                      <a:lumMod val="75000"/>
                    </a:schemeClr>
                  </a:solidFill>
                  <a:latin typeface="Tw Cen MT" panose="020B0602020104020603" pitchFamily="34" charset="0"/>
                </a:rPr>
                <a:t>tahun</a:t>
              </a:r>
              <a:endPara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25288" y="133350"/>
            <a:ext cx="9361611" cy="419100"/>
            <a:chOff x="473040" y="209826"/>
            <a:chExt cx="16064111" cy="419100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73040" y="209826"/>
              <a:ext cx="16064111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SYARAT UMUM PERMOHONAN - SYARIKAT 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5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787907" y="2798168"/>
            <a:ext cx="8745836" cy="937550"/>
            <a:chOff x="395376" y="4982861"/>
            <a:chExt cx="5911868" cy="942916"/>
          </a:xfrm>
        </p:grpSpPr>
        <p:sp>
          <p:nvSpPr>
            <p:cNvPr id="16" name="Rectangle 15"/>
            <p:cNvSpPr/>
            <p:nvPr/>
          </p:nvSpPr>
          <p:spPr>
            <a:xfrm>
              <a:off x="395376" y="4982861"/>
              <a:ext cx="5911868" cy="942916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</p:spPr>
          <p:txBody>
            <a:bodyPr wrap="square">
              <a:noAutofit/>
            </a:bodyPr>
            <a:lstStyle/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471576" y="5094780"/>
              <a:ext cx="57594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MY" sz="1600" dirty="0" err="1">
                  <a:latin typeface="Tw Cen MT" panose="020B0602020104020603" pitchFamily="34" charset="0"/>
                </a:rPr>
                <a:t>Produk</a:t>
              </a:r>
              <a:r>
                <a:rPr lang="en-MY" sz="1600" dirty="0">
                  <a:latin typeface="Tw Cen MT" panose="020B0602020104020603" pitchFamily="34" charset="0"/>
                </a:rPr>
                <a:t>/</a:t>
              </a:r>
              <a:r>
                <a:rPr lang="en-MY" sz="1600" dirty="0" err="1">
                  <a:latin typeface="Tw Cen MT" panose="020B0602020104020603" pitchFamily="34" charset="0"/>
                </a:rPr>
                <a:t>perkhidmatan</a:t>
              </a:r>
              <a:r>
                <a:rPr lang="en-MY" sz="1600" dirty="0">
                  <a:latin typeface="Tw Cen MT" panose="020B0602020104020603" pitchFamily="34" charset="0"/>
                </a:rPr>
                <a:t> yang </a:t>
              </a:r>
              <a:r>
                <a:rPr lang="en-MY" sz="1600" dirty="0" err="1">
                  <a:latin typeface="Tw Cen MT" panose="020B0602020104020603" pitchFamily="34" charset="0"/>
                </a:rPr>
                <a:t>hendak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ditambah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baik</a:t>
              </a:r>
              <a:r>
                <a:rPr lang="en-MY" sz="1600" dirty="0">
                  <a:latin typeface="Tw Cen MT" panose="020B0602020104020603" pitchFamily="34" charset="0"/>
                </a:rPr>
                <a:t>/</a:t>
              </a:r>
              <a:r>
                <a:rPr lang="en-MY" sz="1600" dirty="0" err="1">
                  <a:latin typeface="Tw Cen MT" panose="020B0602020104020603" pitchFamily="34" charset="0"/>
                </a:rPr>
                <a:t>ditambah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nilai</a:t>
              </a:r>
              <a:r>
                <a:rPr lang="en-MY" sz="1600" dirty="0">
                  <a:latin typeface="Tw Cen MT" panose="020B0602020104020603" pitchFamily="34" charset="0"/>
                </a:rPr>
                <a:t> di </a:t>
              </a:r>
              <a:r>
                <a:rPr lang="en-MY" sz="1600" dirty="0" err="1">
                  <a:latin typeface="Tw Cen MT" panose="020B0602020104020603" pitchFamily="34" charset="0"/>
                </a:rPr>
                <a:t>bawah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Inisiatif</a:t>
              </a:r>
              <a:r>
                <a:rPr lang="en-MY" sz="1600" dirty="0">
                  <a:latin typeface="Tw Cen MT" panose="020B0602020104020603" pitchFamily="34" charset="0"/>
                </a:rPr>
                <a:t> PPRN </a:t>
              </a:r>
              <a:r>
                <a:rPr lang="en-MY" sz="1600" dirty="0" err="1">
                  <a:latin typeface="Tw Cen MT" panose="020B0602020104020603" pitchFamily="34" charset="0"/>
                </a:rPr>
                <a:t>perlu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berada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dipasaran</a:t>
              </a:r>
              <a:r>
                <a:rPr lang="en-MY" sz="1600" dirty="0">
                  <a:latin typeface="Tw Cen MT" panose="020B0602020104020603" pitchFamily="34" charset="0"/>
                </a:rPr>
                <a:t>/</a:t>
              </a:r>
              <a:r>
                <a:rPr lang="en-MY" sz="1600" dirty="0" err="1">
                  <a:latin typeface="Tw Cen MT" panose="020B0602020104020603" pitchFamily="34" charset="0"/>
                </a:rPr>
                <a:t>ditawarkan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sekurang-kurangnya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setahun</a:t>
              </a:r>
              <a:endParaRPr lang="en-MY" sz="1600" b="1" dirty="0">
                <a:solidFill>
                  <a:srgbClr val="22357B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81680" y="706479"/>
            <a:ext cx="8736464" cy="1323440"/>
            <a:chOff x="395372" y="804671"/>
            <a:chExt cx="6306463" cy="1257931"/>
          </a:xfrm>
        </p:grpSpPr>
        <p:sp>
          <p:nvSpPr>
            <p:cNvPr id="12" name="Rectangle 11"/>
            <p:cNvSpPr/>
            <p:nvPr/>
          </p:nvSpPr>
          <p:spPr>
            <a:xfrm>
              <a:off x="395375" y="841179"/>
              <a:ext cx="6306460" cy="942915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</p:spPr>
          <p:txBody>
            <a:bodyPr wrap="square">
              <a:noAutofit/>
            </a:bodyPr>
            <a:lstStyle/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5372" y="804671"/>
              <a:ext cx="6306463" cy="12579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Pemilikan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majoriti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warganegara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Malaysia </a:t>
              </a:r>
              <a:r>
                <a:rPr lang="en-MY" sz="1600" b="1" dirty="0">
                  <a:solidFill>
                    <a:srgbClr val="0000CC"/>
                  </a:solidFill>
                  <a:latin typeface="Tw Cen MT" panose="020B0602020104020603" pitchFamily="34" charset="0"/>
                </a:rPr>
                <a:t>(</a:t>
              </a:r>
              <a:r>
                <a:rPr lang="en-MY" sz="1600" b="1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iaitu</a:t>
              </a:r>
              <a:r>
                <a:rPr lang="en-MY" sz="1600" b="1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≥ 51%)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(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perlu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kemukakan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>
                  <a:solidFill>
                    <a:srgbClr val="0000CC"/>
                  </a:solidFill>
                  <a:latin typeface="Tw Cen MT" panose="020B0602020104020603" pitchFamily="34" charset="0"/>
                </a:rPr>
                <a:t>Form 24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bagi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syarikat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yang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diperbadankan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di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bawah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Akta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Syarikat 1965 ATAU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Sijil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Pengesahan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SSM yang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mengandungi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Maklumat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Pengarah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dan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Maklumat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Pemegang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Syer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bagi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syarikat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yang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diperbadankan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di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bawah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Akta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Syarikat 2016)</a:t>
              </a:r>
            </a:p>
            <a:p>
              <a:pPr algn="just"/>
              <a:endParaRPr lang="en-MY" sz="1600" b="1" dirty="0">
                <a:solidFill>
                  <a:srgbClr val="22357B"/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220848" y="669485"/>
            <a:ext cx="356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4400" b="1" dirty="0">
                <a:latin typeface="Century Gothic" panose="020B0502020202020204" pitchFamily="34" charset="0"/>
              </a:rPr>
              <a:t>5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227299" y="1780423"/>
            <a:ext cx="3570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4400" b="1" dirty="0">
                <a:latin typeface="Century Gothic" panose="020B0502020202020204" pitchFamily="34" charset="0"/>
              </a:rPr>
              <a:t>6</a:t>
            </a:r>
            <a:endParaRPr lang="en-MY" sz="44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20848" y="2824719"/>
            <a:ext cx="337221" cy="772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7</a:t>
            </a:r>
            <a:endParaRPr lang="en-MY" sz="4400" b="1" dirty="0"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10113" y="3673706"/>
            <a:ext cx="337221" cy="772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8</a:t>
            </a:r>
            <a:endParaRPr lang="en-MY" sz="4400" b="1" dirty="0">
              <a:latin typeface="Century Gothic" panose="020B0502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793726" y="3925091"/>
            <a:ext cx="8745836" cy="919818"/>
            <a:chOff x="395376" y="4982861"/>
            <a:chExt cx="5911868" cy="942916"/>
          </a:xfrm>
        </p:grpSpPr>
        <p:sp>
          <p:nvSpPr>
            <p:cNvPr id="27" name="Rectangle 26"/>
            <p:cNvSpPr/>
            <p:nvPr/>
          </p:nvSpPr>
          <p:spPr>
            <a:xfrm>
              <a:off x="395376" y="4982861"/>
              <a:ext cx="5911868" cy="942916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</p:spPr>
          <p:txBody>
            <a:bodyPr wrap="square">
              <a:noAutofit/>
            </a:bodyPr>
            <a:lstStyle/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86054" y="5112093"/>
              <a:ext cx="5759468" cy="5994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MY" sz="1600" dirty="0">
                  <a:latin typeface="Tw Cen MT" panose="020B0602020104020603" pitchFamily="34" charset="0"/>
                </a:rPr>
                <a:t>Syarikat yang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pernah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mendapat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dana PPRN </a:t>
              </a:r>
              <a:r>
                <a:rPr lang="en-MY" sz="1600" dirty="0" err="1">
                  <a:latin typeface="Tw Cen MT" panose="020B0602020104020603" pitchFamily="34" charset="0"/>
                </a:rPr>
                <a:t>perlu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menunggu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satu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(1)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tahun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daripada</a:t>
              </a:r>
              <a:r>
                <a:rPr lang="en-MY" sz="1600" dirty="0">
                  <a:latin typeface="Tw Cen MT" panose="020B0602020104020603" pitchFamily="34" charset="0"/>
                </a:rPr>
                <a:t> dana PPRN </a:t>
              </a:r>
              <a:r>
                <a:rPr lang="en-MY" sz="1600" dirty="0" err="1">
                  <a:latin typeface="Tw Cen MT" panose="020B0602020104020603" pitchFamily="34" charset="0"/>
                </a:rPr>
                <a:t>sedia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ada</a:t>
              </a:r>
              <a:r>
                <a:rPr lang="en-MY" sz="1600" dirty="0">
                  <a:latin typeface="Tw Cen MT" panose="020B0602020104020603" pitchFamily="34" charset="0"/>
                </a:rPr>
                <a:t> yang </a:t>
              </a:r>
              <a:r>
                <a:rPr lang="en-MY" sz="1600" dirty="0" err="1">
                  <a:latin typeface="Tw Cen MT" panose="020B0602020104020603" pitchFamily="34" charset="0"/>
                </a:rPr>
                <a:t>diterima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tamat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sebelum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membuat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permohonan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baharu</a:t>
              </a:r>
              <a:endParaRPr lang="en-MY" sz="16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72308" y="5034282"/>
            <a:ext cx="8745836" cy="792472"/>
            <a:chOff x="395376" y="4982861"/>
            <a:chExt cx="5911868" cy="942916"/>
          </a:xfrm>
        </p:grpSpPr>
        <p:sp>
          <p:nvSpPr>
            <p:cNvPr id="30" name="Rectangle 29"/>
            <p:cNvSpPr/>
            <p:nvPr/>
          </p:nvSpPr>
          <p:spPr>
            <a:xfrm>
              <a:off x="395376" y="4982861"/>
              <a:ext cx="5911868" cy="942916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86000"/>
              </a:schemeClr>
            </a:solidFill>
          </p:spPr>
          <p:txBody>
            <a:bodyPr wrap="square">
              <a:noAutofit/>
            </a:bodyPr>
            <a:lstStyle/>
            <a:p>
              <a:pPr algn="just"/>
              <a:endParaRPr lang="en-MY" sz="1600" dirty="0">
                <a:latin typeface="Tw Cen MT" panose="020B0602020104020603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1576" y="5094780"/>
              <a:ext cx="5759468" cy="695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MY" sz="1600" dirty="0">
                  <a:latin typeface="Tw Cen MT" panose="020B0602020104020603" pitchFamily="34" charset="0"/>
                </a:rPr>
                <a:t>Syarikat 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spin off/start-up IPT/PRI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tidak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boleh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bekerjasama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dengan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penyelidik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dari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b="1" dirty="0">
                  <a:solidFill>
                    <a:srgbClr val="22357B"/>
                  </a:solidFill>
                  <a:latin typeface="Tw Cen MT" panose="020B0602020104020603" pitchFamily="34" charset="0"/>
                </a:rPr>
                <a:t>IPT/PRI yang </a:t>
              </a:r>
              <a:r>
                <a:rPr lang="en-MY" sz="1600" b="1" dirty="0" err="1">
                  <a:solidFill>
                    <a:srgbClr val="22357B"/>
                  </a:solidFill>
                  <a:latin typeface="Tw Cen MT" panose="020B0602020104020603" pitchFamily="34" charset="0"/>
                </a:rPr>
                <a:t>sama</a:t>
              </a:r>
              <a:endParaRPr lang="en-MY" sz="1600" b="1" dirty="0">
                <a:solidFill>
                  <a:srgbClr val="22357B"/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151208" y="4908132"/>
            <a:ext cx="337221" cy="772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9</a:t>
            </a:r>
            <a:endParaRPr lang="en-MY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321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25289" y="133350"/>
            <a:ext cx="5729412" cy="419100"/>
            <a:chOff x="473042" y="209826"/>
            <a:chExt cx="9831418" cy="419100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i="1" spc="150" dirty="0">
                  <a:latin typeface="Tw Cen MT" panose="020B0602020104020603" pitchFamily="34" charset="0"/>
                </a:rPr>
                <a:t>CHECKLIST</a:t>
              </a:r>
              <a:r>
                <a:rPr lang="en-US" sz="2400" b="1" spc="150" dirty="0">
                  <a:latin typeface="Tw Cen MT" panose="020B0602020104020603" pitchFamily="34" charset="0"/>
                </a:rPr>
                <a:t> SYARIKAT BERDAYA SAING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6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873829" y="1274932"/>
            <a:ext cx="3298921" cy="1150104"/>
            <a:chOff x="2873829" y="951082"/>
            <a:chExt cx="3298921" cy="1150104"/>
          </a:xfrm>
        </p:grpSpPr>
        <p:sp>
          <p:nvSpPr>
            <p:cNvPr id="38" name="Hexagon 37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2235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39" name="Hexagon 38"/>
            <p:cNvSpPr/>
            <p:nvPr/>
          </p:nvSpPr>
          <p:spPr>
            <a:xfrm>
              <a:off x="2873829" y="1074703"/>
              <a:ext cx="3162762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029600" y="1252052"/>
              <a:ext cx="295203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 err="1">
                  <a:latin typeface="Tw Cen MT" panose="020B0602020104020603" pitchFamily="34" charset="0"/>
                </a:rPr>
                <a:t>Jualan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melebihi</a:t>
              </a:r>
              <a:r>
                <a:rPr lang="en-MY" sz="1600" dirty="0">
                  <a:latin typeface="Tw Cen MT" panose="020B0602020104020603" pitchFamily="34" charset="0"/>
                </a:rPr>
                <a:t> RM100,000/</a:t>
              </a:r>
              <a:r>
                <a:rPr lang="en-MY" sz="1600" dirty="0" err="1">
                  <a:latin typeface="Tw Cen MT" panose="020B0602020104020603" pitchFamily="34" charset="0"/>
                </a:rPr>
                <a:t>tahun</a:t>
              </a:r>
              <a:endParaRPr lang="en-MY" sz="16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820263" y="2613483"/>
            <a:ext cx="3298921" cy="1150104"/>
            <a:chOff x="2873829" y="951082"/>
            <a:chExt cx="3298921" cy="1150104"/>
          </a:xfrm>
        </p:grpSpPr>
        <p:sp>
          <p:nvSpPr>
            <p:cNvPr id="45" name="Hexagon 44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46" name="Hexagon 45"/>
            <p:cNvSpPr/>
            <p:nvPr/>
          </p:nvSpPr>
          <p:spPr>
            <a:xfrm>
              <a:off x="2873829" y="1074703"/>
              <a:ext cx="3162762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966712" y="1098591"/>
              <a:ext cx="295203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>
                  <a:latin typeface="Tw Cen MT" panose="020B0602020104020603" pitchFamily="34" charset="0"/>
                </a:rPr>
                <a:t>Mempunyai</a:t>
              </a:r>
              <a:r>
                <a:rPr lang="en-US" sz="1600" dirty="0">
                  <a:latin typeface="Tw Cen MT" panose="020B0602020104020603" pitchFamily="34" charset="0"/>
                </a:rPr>
                <a:t> </a:t>
              </a:r>
              <a:r>
                <a:rPr lang="en-US" sz="1600" dirty="0" err="1">
                  <a:latin typeface="Tw Cen MT" panose="020B0602020104020603" pitchFamily="34" charset="0"/>
                </a:rPr>
                <a:t>penyata</a:t>
              </a:r>
              <a:r>
                <a:rPr lang="en-US" sz="1600" dirty="0">
                  <a:latin typeface="Tw Cen MT" panose="020B0602020104020603" pitchFamily="34" charset="0"/>
                </a:rPr>
                <a:t> bank/ </a:t>
              </a:r>
              <a:r>
                <a:rPr lang="en-US" sz="1600" dirty="0" err="1">
                  <a:latin typeface="Tw Cen MT" panose="020B0602020104020603" pitchFamily="34" charset="0"/>
                </a:rPr>
                <a:t>laporan</a:t>
              </a:r>
              <a:r>
                <a:rPr lang="en-US" sz="1600" dirty="0">
                  <a:latin typeface="Tw Cen MT" panose="020B0602020104020603" pitchFamily="34" charset="0"/>
                </a:rPr>
                <a:t> </a:t>
              </a:r>
              <a:r>
                <a:rPr lang="en-US" sz="1600" dirty="0" err="1">
                  <a:latin typeface="Tw Cen MT" panose="020B0602020104020603" pitchFamily="34" charset="0"/>
                </a:rPr>
                <a:t>kewangan</a:t>
              </a:r>
              <a:r>
                <a:rPr lang="en-US" sz="1600" dirty="0">
                  <a:latin typeface="Tw Cen MT" panose="020B0602020104020603" pitchFamily="34" charset="0"/>
                </a:rPr>
                <a:t> </a:t>
              </a:r>
              <a:r>
                <a:rPr lang="en-US" sz="1600" dirty="0" err="1">
                  <a:latin typeface="Tw Cen MT" panose="020B0602020104020603" pitchFamily="34" charset="0"/>
                </a:rPr>
                <a:t>beraudit</a:t>
              </a:r>
              <a:r>
                <a:rPr lang="en-US" sz="1600" dirty="0">
                  <a:latin typeface="Tw Cen MT" panose="020B0602020104020603" pitchFamily="34" charset="0"/>
                </a:rPr>
                <a:t>/ </a:t>
              </a:r>
              <a:r>
                <a:rPr lang="en-US" sz="1600" dirty="0" err="1">
                  <a:latin typeface="Tw Cen MT" panose="020B0602020104020603" pitchFamily="34" charset="0"/>
                </a:rPr>
                <a:t>akaun</a:t>
              </a:r>
              <a:r>
                <a:rPr lang="en-US" sz="1600" dirty="0">
                  <a:latin typeface="Tw Cen MT" panose="020B0602020104020603" pitchFamily="34" charset="0"/>
                </a:rPr>
                <a:t> </a:t>
              </a:r>
              <a:r>
                <a:rPr lang="en-US" sz="1600" dirty="0" err="1">
                  <a:latin typeface="Tw Cen MT" panose="020B0602020104020603" pitchFamily="34" charset="0"/>
                </a:rPr>
                <a:t>syarikat</a:t>
              </a:r>
              <a:endParaRPr lang="en-US" sz="1600" i="1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953463" y="1987299"/>
            <a:ext cx="4331360" cy="1150104"/>
            <a:chOff x="4838629" y="951082"/>
            <a:chExt cx="4239859" cy="1150104"/>
          </a:xfrm>
        </p:grpSpPr>
        <p:sp>
          <p:nvSpPr>
            <p:cNvPr id="49" name="Hexagon 48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FBB0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50" name="Hexagon 49"/>
            <p:cNvSpPr/>
            <p:nvPr/>
          </p:nvSpPr>
          <p:spPr>
            <a:xfrm>
              <a:off x="4963889" y="1040825"/>
              <a:ext cx="4114599" cy="957668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053284" y="1124460"/>
              <a:ext cx="397473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 err="1">
                  <a:latin typeface="Tw Cen MT" panose="020B0602020104020603" pitchFamily="34" charset="0"/>
                </a:rPr>
                <a:t>Mempunyai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premis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perniagaan</a:t>
              </a:r>
              <a:r>
                <a:rPr lang="en-MY" sz="1600" dirty="0">
                  <a:latin typeface="Tw Cen MT" panose="020B0602020104020603" pitchFamily="34" charset="0"/>
                </a:rPr>
                <a:t> yang </a:t>
              </a:r>
              <a:r>
                <a:rPr lang="en-MY" sz="1600" dirty="0" err="1">
                  <a:latin typeface="Tw Cen MT" panose="020B0602020104020603" pitchFamily="34" charset="0"/>
                </a:rPr>
                <a:t>berdaftar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dengan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Pihak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Berkuasa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Tempatan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atau</a:t>
              </a:r>
              <a:r>
                <a:rPr lang="en-MY" sz="1600" dirty="0">
                  <a:latin typeface="Tw Cen MT" panose="020B0602020104020603" pitchFamily="34" charset="0"/>
                </a:rPr>
                <a:t> Pusat </a:t>
              </a:r>
              <a:r>
                <a:rPr lang="en-MY" sz="1600" dirty="0" err="1">
                  <a:latin typeface="Tw Cen MT" panose="020B0602020104020603" pitchFamily="34" charset="0"/>
                </a:rPr>
                <a:t>Inkubator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berdaftar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dengan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agensi</a:t>
              </a:r>
              <a:endParaRPr lang="en-MY" sz="1600" dirty="0">
                <a:latin typeface="Tw Cen MT" panose="020B0602020104020603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950995" y="3355169"/>
            <a:ext cx="3288023" cy="1150104"/>
            <a:chOff x="4838629" y="951082"/>
            <a:chExt cx="3288023" cy="1150104"/>
          </a:xfrm>
        </p:grpSpPr>
        <p:sp>
          <p:nvSpPr>
            <p:cNvPr id="57" name="Hexagon 56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2235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58" name="Hexagon 57"/>
            <p:cNvSpPr/>
            <p:nvPr/>
          </p:nvSpPr>
          <p:spPr>
            <a:xfrm>
              <a:off x="4963890" y="1074703"/>
              <a:ext cx="3162762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036022" y="1144713"/>
              <a:ext cx="295203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Mempunyai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fasiliti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untuk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pengeluaran</a:t>
              </a:r>
              <a:r>
                <a:rPr lang="en-MY" sz="1600" dirty="0">
                  <a:solidFill>
                    <a:srgbClr val="0000CC"/>
                  </a:solidFill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solidFill>
                    <a:srgbClr val="0000CC"/>
                  </a:solidFill>
                  <a:latin typeface="Tw Cen MT" panose="020B0602020104020603" pitchFamily="34" charset="0"/>
                </a:rPr>
                <a:t>produk</a:t>
              </a:r>
              <a:endParaRPr lang="en-MY" sz="1600" dirty="0">
                <a:solidFill>
                  <a:srgbClr val="0000CC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741618" y="3944100"/>
            <a:ext cx="3327752" cy="1150104"/>
            <a:chOff x="2844998" y="951082"/>
            <a:chExt cx="3327752" cy="1150104"/>
          </a:xfrm>
        </p:grpSpPr>
        <p:sp>
          <p:nvSpPr>
            <p:cNvPr id="31" name="Hexagon 30"/>
            <p:cNvSpPr/>
            <p:nvPr/>
          </p:nvSpPr>
          <p:spPr>
            <a:xfrm>
              <a:off x="4838629" y="951082"/>
              <a:ext cx="1334121" cy="1150104"/>
            </a:xfrm>
            <a:prstGeom prst="hexagon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32" name="Hexagon 31"/>
            <p:cNvSpPr/>
            <p:nvPr/>
          </p:nvSpPr>
          <p:spPr>
            <a:xfrm>
              <a:off x="2844998" y="1053775"/>
              <a:ext cx="3162762" cy="923790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77209" y="1219867"/>
              <a:ext cx="295203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MY" sz="1600" dirty="0" err="1">
                  <a:latin typeface="Tw Cen MT" panose="020B0602020104020603" pitchFamily="34" charset="0"/>
                </a:rPr>
                <a:t>Menyertakan</a:t>
              </a:r>
              <a:r>
                <a:rPr lang="en-MY" sz="1600" dirty="0">
                  <a:latin typeface="Tw Cen MT" panose="020B0602020104020603" pitchFamily="34" charset="0"/>
                </a:rPr>
                <a:t> </a:t>
              </a:r>
              <a:r>
                <a:rPr lang="en-MY" sz="1600" dirty="0" err="1">
                  <a:latin typeface="Tw Cen MT" panose="020B0602020104020603" pitchFamily="34" charset="0"/>
                </a:rPr>
                <a:t>kanvas</a:t>
              </a:r>
              <a:r>
                <a:rPr lang="en-MY" sz="1600" dirty="0">
                  <a:latin typeface="Tw Cen MT" panose="020B0602020104020603" pitchFamily="34" charset="0"/>
                </a:rPr>
                <a:t> model </a:t>
              </a:r>
              <a:r>
                <a:rPr lang="en-MY" sz="1600" dirty="0" err="1">
                  <a:latin typeface="Tw Cen MT" panose="020B0602020104020603" pitchFamily="34" charset="0"/>
                </a:rPr>
                <a:t>perniagaan</a:t>
              </a:r>
              <a:endParaRPr lang="en-MY" sz="1600" dirty="0">
                <a:latin typeface="Tw Cen MT" panose="020B06020201040206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8161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25288" y="133350"/>
            <a:ext cx="7875711" cy="419100"/>
            <a:chOff x="473042" y="209826"/>
            <a:chExt cx="9831418" cy="419100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SYARAT UMUM PERMOHONAN - PENYELIDIK 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7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7631" y="3279390"/>
            <a:ext cx="8630634" cy="424747"/>
          </a:xfrm>
          <a:prstGeom prst="rect">
            <a:avLst/>
          </a:prstGeom>
          <a:solidFill>
            <a:srgbClr val="E5EEF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MY" sz="14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7631" y="2616396"/>
            <a:ext cx="9335484" cy="535291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Tempoh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perkhidmatan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ketua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hendaklah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berbaki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sekurang-kurangnya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24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bulan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dari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tarikh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projek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bermula</a:t>
            </a:r>
            <a:endParaRPr lang="en-MY" sz="16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7631" y="1982322"/>
            <a:ext cx="9335484" cy="483565"/>
          </a:xfrm>
          <a:prstGeom prst="rect">
            <a:avLst/>
          </a:prstGeom>
          <a:solidFill>
            <a:srgbClr val="E5F8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Ketua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merupakan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pekerja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bertaraf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tetap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atau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bertaraf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i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fulltime contract 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(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untuk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IPT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Swasta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)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,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manakala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boleh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bertaraf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tetap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atau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kontrak</a:t>
            </a:r>
            <a:r>
              <a:rPr lang="en-MY" sz="1600" b="1" dirty="0">
                <a:solidFill>
                  <a:schemeClr val="accent1">
                    <a:lumMod val="50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di IPT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dan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PRI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57631" y="1275136"/>
            <a:ext cx="9239231" cy="560423"/>
          </a:xfrm>
          <a:prstGeom prst="rect">
            <a:avLst/>
          </a:prstGeom>
          <a:solidFill>
            <a:srgbClr val="E5EEFB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Terbuka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kepada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semua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IPT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dan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PRI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64967" y="3881549"/>
            <a:ext cx="9328148" cy="560423"/>
          </a:xfrm>
          <a:prstGeom prst="rect">
            <a:avLst/>
          </a:prstGeom>
          <a:solidFill>
            <a:srgbClr val="E5EEFB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perlu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mempunyai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kepakaran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,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kemahiran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atau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pengetahuan</a:t>
            </a:r>
            <a:r>
              <a:rPr lang="en-MY" sz="1600" b="1" dirty="0">
                <a:solidFill>
                  <a:srgbClr val="C00000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dalam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projek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yang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dimohon</a:t>
            </a:r>
            <a:endParaRPr lang="en-MY" sz="16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57631" y="3298452"/>
            <a:ext cx="9335484" cy="424747"/>
          </a:xfrm>
          <a:prstGeom prst="rect">
            <a:avLst/>
          </a:prstGeom>
          <a:solidFill>
            <a:srgbClr val="E5EEF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Ketua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mestilah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warganegara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Malaysia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94515" y="5952291"/>
            <a:ext cx="8630634" cy="535291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MY" sz="14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57630" y="4600322"/>
            <a:ext cx="9335485" cy="560423"/>
          </a:xfrm>
          <a:prstGeom prst="rect">
            <a:avLst/>
          </a:prstGeom>
          <a:solidFill>
            <a:srgbClr val="E5EEFB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Ketua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bukan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dalam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tempoh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cuti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belajar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/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sabatikal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/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menyambung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pengajian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/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latihan</a:t>
            </a:r>
            <a:r>
              <a:rPr lang="en-MY" sz="16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</a:rPr>
              <a:t>industri</a:t>
            </a:r>
            <a:r>
              <a:rPr lang="en-MY" sz="1600" b="1" dirty="0">
                <a:solidFill>
                  <a:srgbClr val="C00000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atau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yang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setaraf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dengannya</a:t>
            </a:r>
            <a:endParaRPr lang="en-MY" sz="16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29774" y="1275723"/>
            <a:ext cx="3570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1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353175" y="1898094"/>
            <a:ext cx="310296" cy="592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2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323445" y="2591851"/>
            <a:ext cx="3570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3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23445" y="3220763"/>
            <a:ext cx="337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4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323445" y="3849675"/>
            <a:ext cx="337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5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23153" y="4574046"/>
            <a:ext cx="337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b="1" dirty="0">
                <a:latin typeface="Century Gothic" panose="020B0502020202020204" pitchFamily="34" charset="0"/>
              </a:rPr>
              <a:t>6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434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25288" y="133350"/>
            <a:ext cx="7875711" cy="419100"/>
            <a:chOff x="473042" y="209826"/>
            <a:chExt cx="9831418" cy="419100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473042" y="209826"/>
              <a:ext cx="9831418" cy="418824"/>
            </a:xfrm>
            <a:prstGeom prst="rect">
              <a:avLst/>
            </a:prstGeom>
            <a:noFill/>
          </p:spPr>
          <p:txBody>
            <a:bodyPr lIns="0" rIns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2400" b="1" spc="150" dirty="0">
                  <a:latin typeface="Tw Cen MT" panose="020B0602020104020603" pitchFamily="34" charset="0"/>
                </a:rPr>
                <a:t>SYARAT UMUM PERMOHONAN - PENYELIDIK 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73042" y="628926"/>
              <a:ext cx="724969" cy="0"/>
            </a:xfrm>
            <a:prstGeom prst="line">
              <a:avLst/>
            </a:prstGeom>
            <a:ln w="57150">
              <a:solidFill>
                <a:srgbClr val="2235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Footer Placeholder 1"/>
          <p:cNvSpPr txBox="1">
            <a:spLocks/>
          </p:cNvSpPr>
          <p:nvPr/>
        </p:nvSpPr>
        <p:spPr>
          <a:xfrm>
            <a:off x="9085943" y="659867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MY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KPT | </a:t>
            </a:r>
            <a:fld id="{E211FC4B-D926-4CAE-AE5B-C13139D39230}" type="slidenum">
              <a:rPr lang="en-MY" sz="1100" smtClean="0">
                <a:solidFill>
                  <a:schemeClr val="tx1"/>
                </a:solidFill>
                <a:latin typeface="Century Gothic" panose="020B0502020202020204" pitchFamily="34" charset="0"/>
              </a:rPr>
              <a:pPr algn="r"/>
              <a:t>8</a:t>
            </a:fld>
            <a:endParaRPr lang="en-MY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16999" y="2493439"/>
            <a:ext cx="9239231" cy="912580"/>
          </a:xfrm>
          <a:prstGeom prst="rect">
            <a:avLst/>
          </a:prstGeom>
          <a:solidFill>
            <a:srgbClr val="E5EEF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yang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mengetuai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atau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menjadi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ahli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kepada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satu-satu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projek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yang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masih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dalam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pelaksanaan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,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tidak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dibenarkan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memohon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projek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baharu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sehingga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surat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status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projek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dikeluarkan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oleh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KPT</a:t>
            </a:r>
            <a:endParaRPr lang="en-MY" sz="1600" b="1" dirty="0">
              <a:solidFill>
                <a:schemeClr val="accent5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algn="just"/>
            <a:endParaRPr lang="en-MY" sz="14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16999" y="1252838"/>
            <a:ext cx="9239231" cy="972520"/>
          </a:xfrm>
          <a:prstGeom prst="rect">
            <a:avLst/>
          </a:prstGeom>
          <a:solidFill>
            <a:srgbClr val="E5EEFB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hanya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boleh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mengetuai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satu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(1)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projek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atau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menjadi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ahli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untuk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satu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(1)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projek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pada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satu-satu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masa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.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Permohonan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khas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perlu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dibuat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kepada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KPT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untuk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kelulusan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Jawatankuasa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Penilaian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Teknikal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PPRN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jika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ingin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mengetuai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atau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menjadi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ahli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melebihi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satu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(1)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projek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pada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satu-satu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masa</a:t>
            </a:r>
          </a:p>
          <a:p>
            <a:pPr algn="just"/>
            <a:endParaRPr lang="en-MY" sz="1600" b="1" dirty="0">
              <a:solidFill>
                <a:schemeClr val="accent5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68872" y="3637394"/>
            <a:ext cx="9335484" cy="670790"/>
          </a:xfrm>
          <a:prstGeom prst="rect">
            <a:avLst/>
          </a:prstGeom>
          <a:solidFill>
            <a:srgbClr val="E5EEF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tidak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mempunyai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sebarang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konflik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yang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berkepentingan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(</a:t>
            </a:r>
            <a:r>
              <a:rPr lang="en-MY" sz="1600" i="1" dirty="0">
                <a:solidFill>
                  <a:schemeClr val="tx1"/>
                </a:solidFill>
                <a:latin typeface="Tw Cen MT" panose="020B0602020104020603" pitchFamily="34" charset="0"/>
              </a:rPr>
              <a:t>conflict of interest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)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dalam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syarikat</a:t>
            </a:r>
            <a:endParaRPr lang="en-MY" sz="1600" b="1" dirty="0">
              <a:solidFill>
                <a:srgbClr val="22357B"/>
              </a:solidFill>
              <a:latin typeface="Tw Cen MT" panose="020B0602020104020603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89142" y="1252838"/>
            <a:ext cx="3570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sz="3200" b="1" dirty="0">
                <a:latin typeface="Century Gothic" panose="020B0502020202020204" pitchFamily="34" charset="0"/>
              </a:rPr>
              <a:t>7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82813" y="2471986"/>
            <a:ext cx="310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sz="3200" b="1" dirty="0">
                <a:latin typeface="Century Gothic" panose="020B0502020202020204" pitchFamily="34" charset="0"/>
              </a:rPr>
              <a:t>8</a:t>
            </a:r>
            <a:endParaRPr lang="en-MY" sz="3200" b="1" dirty="0">
              <a:solidFill>
                <a:srgbClr val="22357B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27338" y="3533272"/>
            <a:ext cx="337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sz="3200" b="1" dirty="0">
                <a:latin typeface="Century Gothic" panose="020B0502020202020204" pitchFamily="34" charset="0"/>
              </a:rPr>
              <a:t>9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16999" y="4557439"/>
            <a:ext cx="9335484" cy="670790"/>
          </a:xfrm>
          <a:prstGeom prst="rect">
            <a:avLst/>
          </a:prstGeom>
          <a:solidFill>
            <a:srgbClr val="E5EEF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Penyelidik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yang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telah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disenarai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hitam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sebelum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ini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tidak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boleh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memohon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projek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PPRN </a:t>
            </a:r>
            <a:r>
              <a:rPr lang="en-MY" sz="1600" dirty="0" err="1">
                <a:solidFill>
                  <a:schemeClr val="tx1"/>
                </a:solidFill>
                <a:latin typeface="Tw Cen MT" panose="020B0602020104020603" pitchFamily="34" charset="0"/>
              </a:rPr>
              <a:t>sehingga</a:t>
            </a:r>
            <a:r>
              <a:rPr lang="en-MY" sz="1600" dirty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tempoh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penggantungan</a:t>
            </a:r>
            <a:r>
              <a:rPr lang="en-MY" sz="1600" b="1" dirty="0">
                <a:solidFill>
                  <a:srgbClr val="22357B"/>
                </a:solidFill>
                <a:latin typeface="Tw Cen MT" panose="020B0602020104020603" pitchFamily="34" charset="0"/>
              </a:rPr>
              <a:t> </a:t>
            </a:r>
            <a:r>
              <a:rPr lang="en-MY" sz="1600" b="1" dirty="0" err="1">
                <a:solidFill>
                  <a:srgbClr val="22357B"/>
                </a:solidFill>
                <a:latin typeface="Tw Cen MT" panose="020B0602020104020603" pitchFamily="34" charset="0"/>
              </a:rPr>
              <a:t>tamat</a:t>
            </a:r>
            <a:endParaRPr lang="en-MY" sz="1600" b="1" dirty="0">
              <a:solidFill>
                <a:srgbClr val="22357B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87725" y="4574222"/>
            <a:ext cx="6585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latin typeface="Century Gothic" panose="020B0502020202020204" pitchFamily="34" charset="0"/>
              </a:rPr>
              <a:t>10</a:t>
            </a:r>
            <a:endParaRPr lang="en-MY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8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6856</TotalTime>
  <Words>2504</Words>
  <Application>Microsoft Office PowerPoint</Application>
  <PresentationFormat>Widescreen</PresentationFormat>
  <Paragraphs>437</Paragraphs>
  <Slides>22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Arial</vt:lpstr>
      <vt:lpstr>Calibri</vt:lpstr>
      <vt:lpstr>Calibri Light</vt:lpstr>
      <vt:lpstr>Century Gothic</vt:lpstr>
      <vt:lpstr>Segoe UI</vt:lpstr>
      <vt:lpstr>Symbol</vt:lpstr>
      <vt:lpstr>Tw Cen MT</vt:lpstr>
      <vt:lpstr>Tw Cen MT Condensed</vt:lpstr>
      <vt:lpstr>Office Theme</vt:lpstr>
      <vt:lpstr>1_Office Theme</vt:lpstr>
      <vt:lpstr>Microsoft Excel Chart</vt:lpstr>
      <vt:lpstr>TAKLIMAT PUBLIC-PRIVATE  RESEARCH NETWORK 2.0 (PPRN 2.0)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OPTIPLEX 5250 AIO</dc:creator>
  <cp:lastModifiedBy>YBrs. Dr. Siti Fazriah Binti Raja Mohamed</cp:lastModifiedBy>
  <cp:revision>218</cp:revision>
  <dcterms:created xsi:type="dcterms:W3CDTF">2019-08-07T04:20:56Z</dcterms:created>
  <dcterms:modified xsi:type="dcterms:W3CDTF">2022-01-17T01:17:20Z</dcterms:modified>
</cp:coreProperties>
</file>